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1" r:id="rId8"/>
    <p:sldId id="263" r:id="rId9"/>
    <p:sldId id="268" r:id="rId10"/>
    <p:sldId id="264" r:id="rId11"/>
    <p:sldId id="269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BC08-48DD-450D-9A99-C01F3B1006BF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94BB-2EA5-4475-8CC0-42D8697DE4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BC08-48DD-450D-9A99-C01F3B1006BF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94BB-2EA5-4475-8CC0-42D8697D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BC08-48DD-450D-9A99-C01F3B1006BF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94BB-2EA5-4475-8CC0-42D8697D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BC08-48DD-450D-9A99-C01F3B1006BF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94BB-2EA5-4475-8CC0-42D8697D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BC08-48DD-450D-9A99-C01F3B1006BF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0A94BB-2EA5-4475-8CC0-42D8697DE4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BC08-48DD-450D-9A99-C01F3B1006BF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94BB-2EA5-4475-8CC0-42D8697D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BC08-48DD-450D-9A99-C01F3B1006BF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94BB-2EA5-4475-8CC0-42D8697D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BC08-48DD-450D-9A99-C01F3B1006BF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94BB-2EA5-4475-8CC0-42D8697D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BC08-48DD-450D-9A99-C01F3B1006BF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94BB-2EA5-4475-8CC0-42D8697D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BC08-48DD-450D-9A99-C01F3B1006BF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94BB-2EA5-4475-8CC0-42D8697D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BC08-48DD-450D-9A99-C01F3B1006BF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94BB-2EA5-4475-8CC0-42D8697DE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4FBC08-48DD-450D-9A99-C01F3B1006BF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0A94BB-2EA5-4475-8CC0-42D8697DE40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 Trivia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Comparing Cryptosystems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</p:spPr>
            <p:txBody>
              <a:bodyPr>
                <a:normAutofit/>
              </a:bodyPr>
              <a:lstStyle/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Among Rotation, Affine, and </a:t>
                </a:r>
                <a:r>
                  <a:rPr lang="en-US" dirty="0" err="1"/>
                  <a:t>A</a:t>
                </a:r>
                <a:r>
                  <a:rPr lang="en-US" dirty="0" err="1" smtClean="0"/>
                  <a:t>utokey</a:t>
                </a:r>
                <a:r>
                  <a:rPr lang="en-US" dirty="0" smtClean="0"/>
                  <a:t>, which is most resistant to a known-plaintext attack? 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Among Affine, </a:t>
                </a:r>
                <a:r>
                  <a:rPr lang="en-US" dirty="0" err="1" smtClean="0"/>
                  <a:t>Autokey</a:t>
                </a:r>
                <a:r>
                  <a:rPr lang="en-US" dirty="0" smtClean="0"/>
                  <a:t>, and </a:t>
                </a:r>
                <a:r>
                  <a:rPr lang="en-US" dirty="0" err="1" smtClean="0"/>
                  <a:t>Vigenere</a:t>
                </a:r>
                <a:r>
                  <a:rPr lang="en-US" dirty="0" smtClean="0"/>
                  <a:t>, which can encrypt the fastest?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/>
                  <a:t>Among Affine, </a:t>
                </a:r>
                <a:r>
                  <a:rPr lang="en-US" dirty="0" err="1"/>
                  <a:t>Autokey</a:t>
                </a:r>
                <a:r>
                  <a:rPr lang="en-US" dirty="0"/>
                  <a:t>, and </a:t>
                </a:r>
                <a:r>
                  <a:rPr lang="en-US" dirty="0" err="1" smtClean="0"/>
                  <a:t>Vigenere</a:t>
                </a:r>
                <a:r>
                  <a:rPr lang="en-US" dirty="0"/>
                  <a:t>, which can </a:t>
                </a:r>
                <a:r>
                  <a:rPr lang="en-US" dirty="0" smtClean="0"/>
                  <a:t>decrypt </a:t>
                </a:r>
                <a:r>
                  <a:rPr lang="en-US" dirty="0"/>
                  <a:t>the fastest</a:t>
                </a:r>
                <a:r>
                  <a:rPr lang="en-US" dirty="0" smtClean="0"/>
                  <a:t>?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Which has a larger </a:t>
                </a:r>
                <a:r>
                  <a:rPr lang="en-US" dirty="0" err="1" smtClean="0"/>
                  <a:t>keyspace</a:t>
                </a:r>
                <a:r>
                  <a:rPr lang="en-US" dirty="0" smtClean="0"/>
                  <a:t>? Affine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:r>
                  <a:rPr lang="en-US" dirty="0" err="1" smtClean="0"/>
                  <a:t>Vigenere</a:t>
                </a:r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 smtClean="0"/>
                  <a:t>? 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Which has a larger </a:t>
                </a:r>
                <a:r>
                  <a:rPr lang="en-US" dirty="0" err="1" smtClean="0"/>
                  <a:t>keysize</a:t>
                </a:r>
                <a:r>
                  <a:rPr lang="en-US" dirty="0" smtClean="0"/>
                  <a:t>? Substitution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dirty="0" smtClean="0"/>
                  <a:t> or rotation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1000000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  <a:blipFill rotWithShape="1">
                <a:blip r:embed="rId2"/>
                <a:stretch>
                  <a:fillRect t="-1013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0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Comparing Cryptosystems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</p:spPr>
            <p:txBody>
              <a:bodyPr>
                <a:normAutofit/>
              </a:bodyPr>
              <a:lstStyle/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Which is more secure? Affine or a </a:t>
                </a:r>
                <a:r>
                  <a:rPr lang="en-US" dirty="0" err="1" smtClean="0"/>
                  <a:t>Vigenere</a:t>
                </a:r>
                <a:r>
                  <a:rPr lang="en-US" dirty="0" smtClean="0"/>
                  <a:t> ciphers?</a:t>
                </a:r>
              </a:p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Which is more secure? </a:t>
                </a:r>
                <a:r>
                  <a:rPr lang="en-US" dirty="0" err="1" smtClean="0"/>
                  <a:t>Vigenere</a:t>
                </a:r>
                <a:r>
                  <a:rPr lang="en-US" dirty="0" smtClean="0"/>
                  <a:t> or Hill ciphers?</a:t>
                </a:r>
              </a:p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Could a computer with 4 processors perform 200 Rotation encryptions or 100 </a:t>
                </a:r>
                <a:r>
                  <a:rPr lang="en-US" dirty="0" err="1" smtClean="0"/>
                  <a:t>Autokey</a:t>
                </a:r>
                <a:r>
                  <a:rPr lang="en-US" dirty="0" smtClean="0"/>
                  <a:t> encryptions faster?</a:t>
                </a:r>
                <a:endParaRPr lang="en-US" dirty="0"/>
              </a:p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Could </a:t>
                </a:r>
                <a:r>
                  <a:rPr lang="en-US" dirty="0"/>
                  <a:t>a computer with 4 processors perform 200 Rotation encryptions or 100 </a:t>
                </a:r>
                <a:r>
                  <a:rPr lang="en-US" dirty="0" smtClean="0"/>
                  <a:t>Affine </a:t>
                </a:r>
                <a:r>
                  <a:rPr lang="en-US" dirty="0"/>
                  <a:t>encryptions faster</a:t>
                </a:r>
                <a:r>
                  <a:rPr lang="en-US" dirty="0" smtClean="0"/>
                  <a:t>?</a:t>
                </a:r>
              </a:p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Which has a larger </a:t>
                </a:r>
                <a:r>
                  <a:rPr lang="en-US" smtClean="0"/>
                  <a:t>keyspace? </a:t>
                </a:r>
                <a:r>
                  <a:rPr lang="en-US" dirty="0" smtClean="0"/>
                  <a:t>Hill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26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US" dirty="0" smtClean="0"/>
                  <a:t> or </a:t>
                </a:r>
                <a:r>
                  <a:rPr lang="en-US" dirty="0" err="1" smtClean="0"/>
                  <a:t>Vigenere</a:t>
                </a:r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26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25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  <a:blipFill rotWithShape="1">
                <a:blip r:embed="rId2"/>
                <a:stretch>
                  <a:fillRect t="-1013" r="-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37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 Trivia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Reference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82296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Created in the summer of 2013 by Dr. Jeffrey </a:t>
            </a:r>
            <a:r>
              <a:rPr lang="en-US" dirty="0" err="1" smtClean="0"/>
              <a:t>Beyerl</a:t>
            </a:r>
            <a:r>
              <a:rPr lang="en-US" dirty="0" smtClean="0"/>
              <a:t> for use in a cryptography class.</a:t>
            </a:r>
          </a:p>
          <a:p>
            <a:r>
              <a:rPr lang="en-US" dirty="0" smtClean="0"/>
              <a:t>This is just a vanilla PowerPoint, but of course like anything you download from the internet: use at your own risk.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875937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groups of 2</a:t>
            </a:r>
          </a:p>
          <a:p>
            <a:r>
              <a:rPr lang="en-US" dirty="0" smtClean="0"/>
              <a:t>5 rounds</a:t>
            </a:r>
          </a:p>
          <a:p>
            <a:pPr lvl="1"/>
            <a:r>
              <a:rPr lang="en-US" dirty="0" smtClean="0"/>
              <a:t>Basic </a:t>
            </a:r>
            <a:r>
              <a:rPr lang="en-US" dirty="0"/>
              <a:t>Definitions</a:t>
            </a:r>
            <a:endParaRPr lang="en-US" dirty="0" smtClean="0"/>
          </a:p>
          <a:p>
            <a:pPr lvl="1"/>
            <a:r>
              <a:rPr lang="en-US" dirty="0" smtClean="0"/>
              <a:t>Substitution Cryptosystems</a:t>
            </a:r>
          </a:p>
          <a:p>
            <a:pPr lvl="1"/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Tricky Questions</a:t>
            </a:r>
          </a:p>
          <a:p>
            <a:pPr lvl="1"/>
            <a:r>
              <a:rPr lang="en-US" dirty="0" smtClean="0"/>
              <a:t>Comparing Cryptosystems</a:t>
            </a:r>
          </a:p>
          <a:p>
            <a:r>
              <a:rPr lang="en-US" dirty="0" smtClean="0"/>
              <a:t>10 questions per round</a:t>
            </a:r>
          </a:p>
          <a:p>
            <a:r>
              <a:rPr lang="en-US" dirty="0" smtClean="0"/>
              <a:t>Each question is worth 1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Basic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Alice and Bob should at some point have access to a ________ mode of communication.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Cryptography is only needed when a message is both _______ and ________.</a:t>
            </a:r>
          </a:p>
          <a:p>
            <a:pPr marL="651510" indent="-514350">
              <a:buFont typeface="+mj-lt"/>
              <a:buAutoNum type="arabicPeriod" startAt="4"/>
            </a:pPr>
            <a:r>
              <a:rPr lang="en-US" dirty="0" smtClean="0"/>
              <a:t>To determine how difficult a cryptosystem is to break, we measure its ________.</a:t>
            </a:r>
          </a:p>
          <a:p>
            <a:pPr marL="651510" indent="-514350">
              <a:buFont typeface="+mj-lt"/>
              <a:buAutoNum type="arabicPeriod" startAt="4"/>
            </a:pPr>
            <a:r>
              <a:rPr lang="en-US" dirty="0" smtClean="0"/>
              <a:t>To determine how quickly a cryptosystem operates, we measure its ________.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Basic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 startAt="6"/>
            </a:pPr>
            <a:r>
              <a:rPr lang="en-US" dirty="0" smtClean="0"/>
              <a:t>_______ is the science of keeping information secure even though it is transmitted through an insecure medium.</a:t>
            </a:r>
          </a:p>
          <a:p>
            <a:pPr marL="651510" indent="-514350">
              <a:buFont typeface="+mj-lt"/>
              <a:buAutoNum type="arabicPeriod" startAt="6"/>
            </a:pPr>
            <a:r>
              <a:rPr lang="en-US" dirty="0" smtClean="0"/>
              <a:t>_______ is the science of breaking ciphers.</a:t>
            </a:r>
          </a:p>
          <a:p>
            <a:pPr marL="651510" indent="-514350">
              <a:buFont typeface="+mj-lt"/>
              <a:buAutoNum type="arabicPeriod" startAt="6"/>
            </a:pPr>
            <a:r>
              <a:rPr lang="en-US" dirty="0" smtClean="0"/>
              <a:t>A _______ is a matching between two different alphabets.</a:t>
            </a:r>
          </a:p>
          <a:p>
            <a:pPr marL="651510" indent="-514350">
              <a:buFont typeface="+mj-lt"/>
              <a:buAutoNum type="arabicPeriod" startAt="6"/>
            </a:pPr>
            <a:r>
              <a:rPr lang="en-US" dirty="0" smtClean="0"/>
              <a:t>To break a cipher means to determine the ______.</a:t>
            </a:r>
          </a:p>
          <a:p>
            <a:pPr marL="651510" indent="-514350">
              <a:buFont typeface="+mj-lt"/>
              <a:buAutoNum type="arabicPeriod" startAt="6"/>
            </a:pPr>
            <a:r>
              <a:rPr lang="en-US" dirty="0" smtClean="0"/>
              <a:t>A cryptosystem is made up of five parts: plaintext space, ciphertext space, encryption function, decryption function, and __________.</a:t>
            </a:r>
          </a:p>
          <a:p>
            <a:pPr marL="651510" indent="-514350">
              <a:buFont typeface="+mj-lt"/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Substitution </a:t>
            </a:r>
            <a:r>
              <a:rPr lang="en-US" dirty="0" smtClean="0"/>
              <a:t>Cryptosystems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</p:spPr>
            <p:txBody>
              <a:bodyPr>
                <a:normAutofit/>
              </a:bodyPr>
              <a:lstStyle/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A substitution cipher uses this to represent its key.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A rotation cipher uses this to represent its key.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An affine cipher uses this to represent its key.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How many possible keys does a substitution cipher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have?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How many possible keys does a rotation cipher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have?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  <a:blipFill rotWithShape="1">
                <a:blip r:embed="rId2"/>
                <a:stretch>
                  <a:fillRect t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33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Substitution </a:t>
            </a:r>
            <a:r>
              <a:rPr lang="en-US" dirty="0" smtClean="0"/>
              <a:t>Cryptosystems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</p:spPr>
            <p:txBody>
              <a:bodyPr>
                <a:normAutofit/>
              </a:bodyPr>
              <a:lstStyle/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How many possible keys does an affine cipher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have?</a:t>
                </a:r>
              </a:p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Encrypt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"02 04 07“</m:t>
                    </m:r>
                  </m:oMath>
                </a14:m>
                <a:r>
                  <a:rPr lang="en-US" dirty="0" smtClean="0"/>
                  <a:t> using a rotation cipher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Encrypt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"03“</m:t>
                    </m:r>
                  </m:oMath>
                </a14:m>
                <a:r>
                  <a:rPr lang="en-US" dirty="0" smtClean="0"/>
                  <a:t> using an affine cipher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=2,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=9</m:t>
                    </m:r>
                  </m:oMath>
                </a14:m>
                <a:endParaRPr lang="en-US" dirty="0" smtClean="0"/>
              </a:p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Cipher X consists of a rotation, and then an affine cipher. What type of cipher is X?</a:t>
                </a:r>
              </a:p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Cipher Y is a substitution cipher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. Cipher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consists of applying Y twenty-four times. What type of cipher is X? Be as specific as possible.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  <a:blipFill rotWithShape="1">
                <a:blip r:embed="rId2"/>
                <a:stretch>
                  <a:fillRect t="-1013" r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8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</p:spPr>
            <p:txBody>
              <a:bodyPr>
                <a:normAutofit/>
              </a:bodyPr>
              <a:lstStyle/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45+17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2933−39573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16⋅48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33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9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+100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Solve the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=7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invertible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Find the prime factorization of 142.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  <a:blipFill rotWithShape="1">
                <a:blip r:embed="rId2"/>
                <a:stretch>
                  <a:fillRect t="-1013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42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Tricky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</p:spPr>
            <p:txBody>
              <a:bodyPr>
                <a:normAutofit/>
              </a:bodyPr>
              <a:lstStyle/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Which of these is a faster growth rate: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!)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100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?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Which of these is a faster growth rate: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?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Approximately how many primes are there between 100,000 and 1,000,000?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Find a rotation cipher with more keys than a substitution cipher.</a:t>
                </a:r>
              </a:p>
              <a:p>
                <a:pPr marL="651510" indent="-514350">
                  <a:buFont typeface="+mj-lt"/>
                  <a:buAutoNum type="arabicPeriod"/>
                </a:pPr>
                <a:r>
                  <a:rPr lang="en-US" dirty="0" smtClean="0"/>
                  <a:t>What is the maximum number of solutions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can have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are constants,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the variable)</a:t>
                </a:r>
              </a:p>
              <a:p>
                <a:pPr marL="651510" indent="-51435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  <a:blipFill rotWithShape="1">
                <a:blip r:embed="rId2"/>
                <a:stretch>
                  <a:fillRect t="-1013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8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Tricky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</p:spPr>
            <p:txBody>
              <a:bodyPr>
                <a:normAutofit/>
              </a:bodyPr>
              <a:lstStyle/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A substitution cipher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26</m:t>
                        </m:r>
                      </m:sub>
                    </m:sSub>
                  </m:oMath>
                </a14:m>
                <a:r>
                  <a:rPr lang="en-US" dirty="0" smtClean="0"/>
                  <a:t> has a key sorted by plaintext. During decryption, how many table-lookups are required in the worst case?</a:t>
                </a:r>
              </a:p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A </a:t>
                </a:r>
                <a:r>
                  <a:rPr lang="en-US" dirty="0"/>
                  <a:t>substitution cipher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/>
                  <a:t> has a key sorted by plaintext. </a:t>
                </a:r>
                <a:r>
                  <a:rPr lang="en-US" dirty="0" smtClean="0"/>
                  <a:t>4 different characters are encrypted. How </a:t>
                </a:r>
                <a:r>
                  <a:rPr lang="en-US" dirty="0"/>
                  <a:t>many table-lookups are required in the </a:t>
                </a:r>
                <a:r>
                  <a:rPr lang="en-US" dirty="0" smtClean="0"/>
                  <a:t>worst </a:t>
                </a:r>
                <a:r>
                  <a:rPr lang="en-US" dirty="0"/>
                  <a:t>case?</a:t>
                </a:r>
              </a:p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How many possible </a:t>
                </a:r>
                <a:r>
                  <a:rPr lang="en-US" dirty="0" err="1" smtClean="0"/>
                  <a:t>Vigenere</a:t>
                </a:r>
                <a:r>
                  <a:rPr lang="en-US" dirty="0" smtClean="0"/>
                  <a:t> ciphers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dirty="0" smtClean="0"/>
                  <a:t> are there that can encrypt exactly 3 characters?</a:t>
                </a:r>
              </a:p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A one-time-pad is used on a 5 character message. Oscar figured out the keys, but not the order. In the worst case, how many guesses must be try before deciphering the message?</a:t>
                </a:r>
              </a:p>
              <a:p>
                <a:pPr marL="651510" indent="-514350">
                  <a:buFont typeface="+mj-lt"/>
                  <a:buAutoNum type="arabicPeriod" startAt="6"/>
                </a:pPr>
                <a:r>
                  <a:rPr lang="en-US" dirty="0" smtClean="0"/>
                  <a:t>How many factors does 1,000,000 have? </a:t>
                </a:r>
              </a:p>
              <a:p>
                <a:pPr marL="651510" indent="-514350">
                  <a:buFont typeface="+mj-lt"/>
                  <a:buAutoNum type="arabicPeriod" startAt="6"/>
                </a:pPr>
                <a:endParaRPr lang="en-US" dirty="0" smtClean="0"/>
              </a:p>
              <a:p>
                <a:pPr marL="651510" indent="-514350">
                  <a:buFont typeface="+mj-lt"/>
                  <a:buAutoNum type="arabicPeriod" startAt="6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6019800"/>
              </a:xfrm>
              <a:blipFill rotWithShape="1">
                <a:blip r:embed="rId2"/>
                <a:stretch>
                  <a:fillRect t="-101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1664</TotalTime>
  <Words>899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Cryptography Trivia</vt:lpstr>
      <vt:lpstr>The Game</vt:lpstr>
      <vt:lpstr>Basic Definitions</vt:lpstr>
      <vt:lpstr>Basic Definitions</vt:lpstr>
      <vt:lpstr>Substitution Cryptosystems</vt:lpstr>
      <vt:lpstr>Substitution Cryptosystems</vt:lpstr>
      <vt:lpstr>Math</vt:lpstr>
      <vt:lpstr>Tricky Questions</vt:lpstr>
      <vt:lpstr>Tricky Questions</vt:lpstr>
      <vt:lpstr>Comparing Cryptosystems</vt:lpstr>
      <vt:lpstr>Comparing Cryptosystems</vt:lpstr>
      <vt:lpstr>Cryptography Trivia</vt:lpstr>
      <vt:lpstr>Reference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Trivia</dc:title>
  <dc:creator>JB</dc:creator>
  <cp:lastModifiedBy>UCA</cp:lastModifiedBy>
  <cp:revision>24</cp:revision>
  <dcterms:created xsi:type="dcterms:W3CDTF">2013-07-10T22:12:52Z</dcterms:created>
  <dcterms:modified xsi:type="dcterms:W3CDTF">2013-11-11T20:46:32Z</dcterms:modified>
</cp:coreProperties>
</file>