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82" r:id="rId11"/>
    <p:sldId id="267" r:id="rId12"/>
    <p:sldId id="283" r:id="rId13"/>
    <p:sldId id="268" r:id="rId14"/>
    <p:sldId id="284" r:id="rId15"/>
    <p:sldId id="269" r:id="rId16"/>
    <p:sldId id="285" r:id="rId17"/>
    <p:sldId id="270" r:id="rId18"/>
    <p:sldId id="286" r:id="rId19"/>
    <p:sldId id="271" r:id="rId20"/>
    <p:sldId id="287" r:id="rId21"/>
    <p:sldId id="272" r:id="rId22"/>
    <p:sldId id="288" r:id="rId23"/>
    <p:sldId id="273" r:id="rId24"/>
    <p:sldId id="289" r:id="rId25"/>
    <p:sldId id="274" r:id="rId26"/>
    <p:sldId id="290" r:id="rId27"/>
    <p:sldId id="275" r:id="rId28"/>
    <p:sldId id="291" r:id="rId29"/>
    <p:sldId id="276" r:id="rId30"/>
    <p:sldId id="292" r:id="rId31"/>
    <p:sldId id="277" r:id="rId32"/>
    <p:sldId id="293" r:id="rId33"/>
    <p:sldId id="278" r:id="rId34"/>
    <p:sldId id="294" r:id="rId35"/>
    <p:sldId id="279" r:id="rId36"/>
    <p:sldId id="295" r:id="rId37"/>
    <p:sldId id="280" r:id="rId38"/>
    <p:sldId id="296" r:id="rId39"/>
    <p:sldId id="281" r:id="rId40"/>
    <p:sldId id="297" r:id="rId41"/>
    <p:sldId id="300" r:id="rId42"/>
    <p:sldId id="299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78" y="-7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FA33-6956-46E7-83DA-62604B63629C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A06C-B437-4D23-9F4D-7386411C4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904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FA33-6956-46E7-83DA-62604B63629C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A06C-B437-4D23-9F4D-7386411C4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670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FA33-6956-46E7-83DA-62604B63629C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A06C-B437-4D23-9F4D-7386411C4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49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FA33-6956-46E7-83DA-62604B63629C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A06C-B437-4D23-9F4D-7386411C4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48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FA33-6956-46E7-83DA-62604B63629C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A06C-B437-4D23-9F4D-7386411C4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52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FA33-6956-46E7-83DA-62604B63629C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A06C-B437-4D23-9F4D-7386411C4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81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FA33-6956-46E7-83DA-62604B63629C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A06C-B437-4D23-9F4D-7386411C4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14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FA33-6956-46E7-83DA-62604B63629C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A06C-B437-4D23-9F4D-7386411C4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692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FA33-6956-46E7-83DA-62604B63629C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A06C-B437-4D23-9F4D-7386411C4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756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FA33-6956-46E7-83DA-62604B63629C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A06C-B437-4D23-9F4D-7386411C4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06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FA33-6956-46E7-83DA-62604B63629C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A06C-B437-4D23-9F4D-7386411C4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022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CFA33-6956-46E7-83DA-62604B63629C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DA06C-B437-4D23-9F4D-7386411C4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63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914400" y="990600"/>
            <a:ext cx="2381250" cy="159611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>
              <a:buNone/>
            </a:pPr>
            <a:r>
              <a:rPr lang="en-US" sz="36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Math</a:t>
            </a:r>
            <a:endParaRPr lang="en-US" sz="3600" kern="10" spc="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2247900" y="2514600"/>
            <a:ext cx="5295900" cy="1485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2400" kern="10" spc="0" dirty="0" smtClean="0">
                <a:ln>
                  <a:noFill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BALDERDASH</a:t>
            </a:r>
            <a:endParaRPr lang="en-US" sz="2400" kern="10" spc="0" dirty="0">
              <a:ln>
                <a:noFill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4678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two integers are both even or both odd, they are said to have the same parity.</a:t>
            </a:r>
          </a:p>
          <a:p>
            <a:r>
              <a:rPr lang="en-US" dirty="0" smtClean="0"/>
              <a:t>26 and 18 have the same parity.</a:t>
            </a:r>
          </a:p>
          <a:p>
            <a:r>
              <a:rPr lang="en-US" dirty="0" smtClean="0"/>
              <a:t>3 and 1349837 have the same parity.</a:t>
            </a:r>
          </a:p>
          <a:p>
            <a:r>
              <a:rPr lang="en-US" dirty="0" smtClean="0"/>
              <a:t>3 and 26 have a different parity.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63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870537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Abundant Number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928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Abundant </a:t>
            </a:r>
            <a:r>
              <a:rPr lang="en-US" dirty="0" smtClean="0"/>
              <a:t>Number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An integer which is less than the sum of all its proper divisors.</a:t>
                </a:r>
              </a:p>
              <a:p>
                <a:r>
                  <a:rPr lang="en-US" dirty="0" smtClean="0"/>
                  <a:t>12 is abundant: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1+2+3+4+6&gt;12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14 is not abundant: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1+7&lt;14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6 is not abundant: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1+2+3=6</m:t>
                    </m:r>
                  </m:oMath>
                </a14:m>
                <a:r>
                  <a:rPr lang="en-US" dirty="0" smtClean="0"/>
                  <a:t>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153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870537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Scalene Triangle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30887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Scalene </a:t>
            </a:r>
            <a:r>
              <a:rPr lang="en-US" dirty="0" smtClean="0"/>
              <a:t>Triangle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triangle whose side lengths are all different. 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533400" y="2438400"/>
            <a:ext cx="2133600" cy="3403600"/>
          </a:xfrm>
          <a:custGeom>
            <a:avLst/>
            <a:gdLst>
              <a:gd name="connsiteX0" fmla="*/ 0 w 4267200"/>
              <a:gd name="connsiteY0" fmla="*/ 2133600 h 2133600"/>
              <a:gd name="connsiteX1" fmla="*/ 2133600 w 4267200"/>
              <a:gd name="connsiteY1" fmla="*/ 0 h 2133600"/>
              <a:gd name="connsiteX2" fmla="*/ 4267200 w 4267200"/>
              <a:gd name="connsiteY2" fmla="*/ 2133600 h 2133600"/>
              <a:gd name="connsiteX3" fmla="*/ 0 w 4267200"/>
              <a:gd name="connsiteY3" fmla="*/ 2133600 h 2133600"/>
              <a:gd name="connsiteX0" fmla="*/ 0 w 2133600"/>
              <a:gd name="connsiteY0" fmla="*/ 2133600 h 3403600"/>
              <a:gd name="connsiteX1" fmla="*/ 2133600 w 2133600"/>
              <a:gd name="connsiteY1" fmla="*/ 0 h 3403600"/>
              <a:gd name="connsiteX2" fmla="*/ 685800 w 2133600"/>
              <a:gd name="connsiteY2" fmla="*/ 3403600 h 3403600"/>
              <a:gd name="connsiteX3" fmla="*/ 0 w 2133600"/>
              <a:gd name="connsiteY3" fmla="*/ 2133600 h 340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3600" h="3403600">
                <a:moveTo>
                  <a:pt x="0" y="2133600"/>
                </a:moveTo>
                <a:lnTo>
                  <a:pt x="2133600" y="0"/>
                </a:lnTo>
                <a:lnTo>
                  <a:pt x="685800" y="3403600"/>
                </a:lnTo>
                <a:lnTo>
                  <a:pt x="0" y="213360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3"/>
          <p:cNvSpPr/>
          <p:nvPr/>
        </p:nvSpPr>
        <p:spPr>
          <a:xfrm rot="21233618">
            <a:off x="2461297" y="2590121"/>
            <a:ext cx="2971800" cy="2235200"/>
          </a:xfrm>
          <a:custGeom>
            <a:avLst/>
            <a:gdLst>
              <a:gd name="connsiteX0" fmla="*/ 0 w 4267200"/>
              <a:gd name="connsiteY0" fmla="*/ 2133600 h 2133600"/>
              <a:gd name="connsiteX1" fmla="*/ 2133600 w 4267200"/>
              <a:gd name="connsiteY1" fmla="*/ 0 h 2133600"/>
              <a:gd name="connsiteX2" fmla="*/ 4267200 w 4267200"/>
              <a:gd name="connsiteY2" fmla="*/ 2133600 h 2133600"/>
              <a:gd name="connsiteX3" fmla="*/ 0 w 4267200"/>
              <a:gd name="connsiteY3" fmla="*/ 2133600 h 2133600"/>
              <a:gd name="connsiteX0" fmla="*/ 0 w 2133600"/>
              <a:gd name="connsiteY0" fmla="*/ 2133600 h 3403600"/>
              <a:gd name="connsiteX1" fmla="*/ 2133600 w 2133600"/>
              <a:gd name="connsiteY1" fmla="*/ 0 h 3403600"/>
              <a:gd name="connsiteX2" fmla="*/ 685800 w 2133600"/>
              <a:gd name="connsiteY2" fmla="*/ 3403600 h 3403600"/>
              <a:gd name="connsiteX3" fmla="*/ 0 w 2133600"/>
              <a:gd name="connsiteY3" fmla="*/ 2133600 h 3403600"/>
              <a:gd name="connsiteX0" fmla="*/ 0 w 2413000"/>
              <a:gd name="connsiteY0" fmla="*/ 2235200 h 3505200"/>
              <a:gd name="connsiteX1" fmla="*/ 2413000 w 2413000"/>
              <a:gd name="connsiteY1" fmla="*/ 0 h 3505200"/>
              <a:gd name="connsiteX2" fmla="*/ 685800 w 2413000"/>
              <a:gd name="connsiteY2" fmla="*/ 3505200 h 3505200"/>
              <a:gd name="connsiteX3" fmla="*/ 0 w 2413000"/>
              <a:gd name="connsiteY3" fmla="*/ 2235200 h 3505200"/>
              <a:gd name="connsiteX0" fmla="*/ 0 w 2971800"/>
              <a:gd name="connsiteY0" fmla="*/ 2235200 h 2235200"/>
              <a:gd name="connsiteX1" fmla="*/ 2413000 w 2971800"/>
              <a:gd name="connsiteY1" fmla="*/ 0 h 2235200"/>
              <a:gd name="connsiteX2" fmla="*/ 2971800 w 2971800"/>
              <a:gd name="connsiteY2" fmla="*/ 1905000 h 2235200"/>
              <a:gd name="connsiteX3" fmla="*/ 0 w 2971800"/>
              <a:gd name="connsiteY3" fmla="*/ 2235200 h 22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71800" h="2235200">
                <a:moveTo>
                  <a:pt x="0" y="2235200"/>
                </a:moveTo>
                <a:lnTo>
                  <a:pt x="2413000" y="0"/>
                </a:lnTo>
                <a:lnTo>
                  <a:pt x="2971800" y="1905000"/>
                </a:lnTo>
                <a:lnTo>
                  <a:pt x="0" y="223520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3"/>
          <p:cNvSpPr/>
          <p:nvPr/>
        </p:nvSpPr>
        <p:spPr>
          <a:xfrm>
            <a:off x="2044700" y="3276600"/>
            <a:ext cx="7073900" cy="3441700"/>
          </a:xfrm>
          <a:custGeom>
            <a:avLst/>
            <a:gdLst>
              <a:gd name="connsiteX0" fmla="*/ 0 w 4267200"/>
              <a:gd name="connsiteY0" fmla="*/ 2133600 h 2133600"/>
              <a:gd name="connsiteX1" fmla="*/ 2133600 w 4267200"/>
              <a:gd name="connsiteY1" fmla="*/ 0 h 2133600"/>
              <a:gd name="connsiteX2" fmla="*/ 4267200 w 4267200"/>
              <a:gd name="connsiteY2" fmla="*/ 2133600 h 2133600"/>
              <a:gd name="connsiteX3" fmla="*/ 0 w 4267200"/>
              <a:gd name="connsiteY3" fmla="*/ 2133600 h 2133600"/>
              <a:gd name="connsiteX0" fmla="*/ 0 w 2133600"/>
              <a:gd name="connsiteY0" fmla="*/ 2133600 h 3403600"/>
              <a:gd name="connsiteX1" fmla="*/ 2133600 w 2133600"/>
              <a:gd name="connsiteY1" fmla="*/ 0 h 3403600"/>
              <a:gd name="connsiteX2" fmla="*/ 685800 w 2133600"/>
              <a:gd name="connsiteY2" fmla="*/ 3403600 h 3403600"/>
              <a:gd name="connsiteX3" fmla="*/ 0 w 2133600"/>
              <a:gd name="connsiteY3" fmla="*/ 2133600 h 3403600"/>
              <a:gd name="connsiteX0" fmla="*/ 0 w 6413500"/>
              <a:gd name="connsiteY0" fmla="*/ 3365500 h 3403600"/>
              <a:gd name="connsiteX1" fmla="*/ 6413500 w 6413500"/>
              <a:gd name="connsiteY1" fmla="*/ 0 h 3403600"/>
              <a:gd name="connsiteX2" fmla="*/ 4965700 w 6413500"/>
              <a:gd name="connsiteY2" fmla="*/ 3403600 h 3403600"/>
              <a:gd name="connsiteX3" fmla="*/ 0 w 6413500"/>
              <a:gd name="connsiteY3" fmla="*/ 3365500 h 3403600"/>
              <a:gd name="connsiteX0" fmla="*/ 0 w 7073900"/>
              <a:gd name="connsiteY0" fmla="*/ 3365500 h 3441700"/>
              <a:gd name="connsiteX1" fmla="*/ 6413500 w 7073900"/>
              <a:gd name="connsiteY1" fmla="*/ 0 h 3441700"/>
              <a:gd name="connsiteX2" fmla="*/ 7073900 w 7073900"/>
              <a:gd name="connsiteY2" fmla="*/ 3441700 h 3441700"/>
              <a:gd name="connsiteX3" fmla="*/ 0 w 7073900"/>
              <a:gd name="connsiteY3" fmla="*/ 3365500 h 344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73900" h="3441700">
                <a:moveTo>
                  <a:pt x="0" y="3365500"/>
                </a:moveTo>
                <a:lnTo>
                  <a:pt x="6413500" y="0"/>
                </a:lnTo>
                <a:lnTo>
                  <a:pt x="7073900" y="3441700"/>
                </a:lnTo>
                <a:lnTo>
                  <a:pt x="0" y="336550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20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870537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Zero Divisor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99008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Zero </a:t>
            </a:r>
            <a:r>
              <a:rPr lang="en-US" dirty="0" smtClean="0"/>
              <a:t>Divisor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 nonzero object which can be multiplied by another nonzero object with zero resulting.</a:t>
                </a:r>
              </a:p>
              <a:p>
                <a:r>
                  <a:rPr lang="en-US" dirty="0" smtClean="0"/>
                  <a:t>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ℤ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sub>
                    </m:sSub>
                  </m:oMath>
                </a14:m>
                <a:r>
                  <a:rPr lang="en-US" dirty="0" smtClean="0"/>
                  <a:t> both 2 and 3 are zero divisors: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2⋅3≡6≡0</m:t>
                      </m:r>
                      <m:r>
                        <a:rPr lang="en-US" b="0" i="0" smtClean="0">
                          <a:latin typeface="Cambria Math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mod</m:t>
                      </m:r>
                      <m:r>
                        <a:rPr lang="en-US" b="0" i="0" smtClean="0">
                          <a:latin typeface="Cambria Math"/>
                        </a:rPr>
                        <m:t> 6)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675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ile:HyperbolicParaboloi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1114" y="381000"/>
            <a:ext cx="4713086" cy="6414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89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Hyperbolic </a:t>
                </a:r>
                <a:r>
                  <a:rPr lang="en-US" dirty="0" err="1" smtClean="0"/>
                  <a:t>Paraboloid</a:t>
                </a:r>
                <a:endParaRPr lang="en-US" dirty="0" smtClean="0"/>
              </a:p>
              <a:p>
                <a:r>
                  <a:rPr lang="en-US" dirty="0" smtClean="0"/>
                  <a:t>This is the classic “saddle point” shape.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File:HyperbolicParaboloi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3201" y="228600"/>
            <a:ext cx="1017598" cy="1384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554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870537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Perpetuity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9232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Balderdash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A game of trivia (knowledge) and bluffing (creativity)</a:t>
                </a:r>
              </a:p>
              <a:p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teams.</a:t>
                </a:r>
              </a:p>
              <a:p>
                <a:r>
                  <a:rPr lang="en-US" dirty="0" smtClean="0"/>
                  <a:t>Each round has a word or phrase:</a:t>
                </a:r>
              </a:p>
              <a:p>
                <a:pPr lvl="1"/>
                <a:r>
                  <a:rPr lang="en-US" dirty="0" smtClean="0"/>
                  <a:t>Guess the definition of the word or phrase.</a:t>
                </a:r>
              </a:p>
              <a:p>
                <a:pPr lvl="1"/>
                <a:r>
                  <a:rPr lang="en-US" dirty="0" smtClean="0"/>
                  <a:t>Collect the definitions and mix in the correct definition.</a:t>
                </a:r>
              </a:p>
              <a:p>
                <a:pPr lvl="1"/>
                <a:r>
                  <a:rPr lang="en-US" dirty="0" smtClean="0"/>
                  <a:t>Read all the definitions, guess the correct one.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10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Perpetuity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annuity that continues </a:t>
            </a:r>
            <a:r>
              <a:rPr lang="en-US" dirty="0" smtClean="0"/>
              <a:t>forever such as:</a:t>
            </a:r>
          </a:p>
          <a:p>
            <a:pPr lvl="1"/>
            <a:r>
              <a:rPr lang="en-US" dirty="0" smtClean="0"/>
              <a:t>$100 every week forever (not just the rest of your life, but rather until the end of time)</a:t>
            </a:r>
            <a:endParaRPr lang="en-US" dirty="0"/>
          </a:p>
          <a:p>
            <a:r>
              <a:rPr lang="en-US" dirty="0" smtClean="0"/>
              <a:t>The British government once offered these (do they still?).</a:t>
            </a:r>
          </a:p>
          <a:p>
            <a:r>
              <a:rPr lang="en-US" dirty="0" smtClean="0"/>
              <a:t>Due to the time value of money, the present value is still finite.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34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870537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/>
              <a:t>Inversor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9232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Inversor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mechanical device which simultaneously traces out a curve and its inverse.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36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870537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Jerk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9232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Jerk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third derivative of position with respect to time.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 smtClean="0"/>
                  <a:t> 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give position.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2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894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870537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Jounce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8358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Jounce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fourth derivative of position with respect to time.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𝑝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den>
                    </m:f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/>
                  <a:t> when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𝑝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give position.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897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upload.wikimedia.org/wikipedia/commons/thumb/8/88/Logistic-curve.svg/320px-Logistic-curv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093" y="1704974"/>
            <a:ext cx="5681013" cy="3781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358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51037"/>
                <a:ext cx="8229600" cy="4525963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Logistic function</a:t>
                </a:r>
              </a:p>
              <a:p>
                <a:r>
                  <a:rPr lang="en-US" dirty="0" smtClean="0"/>
                  <a:t>Two horizontal asymptotes</a:t>
                </a:r>
              </a:p>
              <a:p>
                <a:r>
                  <a:rPr lang="en-US" dirty="0" smtClean="0"/>
                  <a:t>Come from differential equations</a:t>
                </a:r>
              </a:p>
              <a:p>
                <a:r>
                  <a:rPr lang="en-US" b="0" dirty="0" smtClean="0"/>
                  <a:t>Ex: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1−</m:t>
                        </m:r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 smtClean="0"/>
                  <a:t>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Used to model many things, in particular something that is capable of spreading quickly but has a limiting factor: diseases, population, etc.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51037"/>
                <a:ext cx="8229600" cy="4525963"/>
              </a:xfrm>
              <a:blipFill rotWithShape="1">
                <a:blip r:embed="rId2"/>
                <a:stretch>
                  <a:fillRect l="-1630" t="-2826" r="-2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http://upload.wikimedia.org/wikipedia/commons/thumb/8/88/Logistic-curve.svg/320px-Logistic-curve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9846" y="152400"/>
            <a:ext cx="2764307" cy="1839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265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2870537"/>
                <a:ext cx="9144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6000" b="0" i="0" smtClean="0">
                        <a:latin typeface="Cambria Math"/>
                      </a:rPr>
                      <m:t>Γ</m:t>
                    </m:r>
                    <m:d>
                      <m:dPr>
                        <m:ctrlPr>
                          <a:rPr lang="en-US" sz="6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6000" b="0" i="1" smtClean="0">
                            <a:latin typeface="Cambria Math"/>
                          </a:rPr>
                          <m:t>𝑧</m:t>
                        </m:r>
                      </m:e>
                    </m:d>
                  </m:oMath>
                </a14:m>
                <a:r>
                  <a:rPr lang="en-US" sz="6000" dirty="0" smtClean="0"/>
                  <a:t>, </a:t>
                </a:r>
                <a14:m>
                  <m:oMath xmlns:m="http://schemas.openxmlformats.org/officeDocument/2006/math">
                    <m:r>
                      <a:rPr lang="en-US" sz="6000" b="0" i="1" dirty="0" smtClean="0">
                        <a:latin typeface="Cambria Math"/>
                      </a:rPr>
                      <m:t>𝑧</m:t>
                    </m:r>
                    <m:r>
                      <a:rPr lang="en-US" sz="6000" b="0" i="1" dirty="0" smtClean="0">
                        <a:latin typeface="Cambria Math"/>
                      </a:rPr>
                      <m:t>&gt;0</m:t>
                    </m:r>
                  </m:oMath>
                </a14:m>
                <a:endParaRPr lang="en-US" sz="6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870537"/>
                <a:ext cx="9144000" cy="1015663"/>
              </a:xfrm>
              <a:prstGeom prst="rect">
                <a:avLst/>
              </a:prstGeom>
              <a:blipFill rotWithShape="1">
                <a:blip r:embed="rId2"/>
                <a:stretch>
                  <a:fillRect t="-17964" b="-39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53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Construct the correct definition – 3 points</a:t>
            </a:r>
          </a:p>
          <a:p>
            <a:r>
              <a:rPr lang="en-US" dirty="0" smtClean="0"/>
              <a:t>Choose the correct definition – 2 points</a:t>
            </a:r>
          </a:p>
          <a:p>
            <a:r>
              <a:rPr lang="en-US" dirty="0" smtClean="0"/>
              <a:t>Somebody chooses your definition – 1 point each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03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Γ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e>
                    </m:d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𝑧</m:t>
                    </m:r>
                    <m:r>
                      <a:rPr lang="en-US" i="1" dirty="0">
                        <a:latin typeface="Cambria Math"/>
                      </a:rPr>
                      <m:t>&gt;0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i="1"/>
                        </m:ctrlPr>
                      </m:naryPr>
                      <m:sub>
                        <m:r>
                          <a:rPr lang="en-US" i="1"/>
                          <m:t>0</m:t>
                        </m:r>
                      </m:sub>
                      <m:sup>
                        <m:r>
                          <a:rPr lang="en-US" i="1"/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𝑡</m:t>
                            </m:r>
                          </m:e>
                          <m:sup>
                            <m:r>
                              <a:rPr lang="en-US" i="1"/>
                              <m:t>𝑧</m:t>
                            </m:r>
                            <m:r>
                              <a:rPr lang="en-US" i="1"/>
                              <m:t>−1</m:t>
                            </m:r>
                          </m:sup>
                        </m:sSup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𝑒</m:t>
                            </m:r>
                          </m:e>
                          <m:sup>
                            <m:r>
                              <a:rPr lang="en-US" i="1"/>
                              <m:t>−</m:t>
                            </m:r>
                            <m:r>
                              <a:rPr lang="en-US" i="1"/>
                              <m:t>𝑡</m:t>
                            </m:r>
                          </m:sup>
                        </m:sSup>
                        <m:r>
                          <a:rPr lang="en-US" i="1"/>
                          <m:t>𝑑𝑡</m:t>
                        </m:r>
                        <m:r>
                          <a:rPr lang="en-US" i="1"/>
                          <m:t> </m:t>
                        </m:r>
                      </m:e>
                    </m:nary>
                  </m:oMath>
                </a14:m>
                <a:endParaRPr lang="en-US" dirty="0" smtClean="0"/>
              </a:p>
              <a:p>
                <a:r>
                  <a:rPr lang="en-US" dirty="0" smtClean="0"/>
                  <a:t>The gamma function.</a:t>
                </a:r>
              </a:p>
              <a:p>
                <a:r>
                  <a:rPr lang="en-US" dirty="0" smtClean="0"/>
                  <a:t>Generalizes the factorial function.</a:t>
                </a:r>
              </a:p>
              <a:p>
                <a:pPr lvl="1"/>
                <a:r>
                  <a:rPr lang="en-US" dirty="0" smtClean="0"/>
                  <a:t>(Well, it’s off by one, but close enough)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sz="1200" dirty="0" smtClean="0"/>
                  <a:t>(It really is quite an important function; to compare it to a factorial is like comparing a Corvette to a bicycle)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416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870537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Module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3030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dirty="0" err="1"/>
              <a:t>abelian</a:t>
            </a:r>
            <a:r>
              <a:rPr lang="en-US" dirty="0"/>
              <a:t> group which can be acted upon by a ring in a fully distributive and associative manner.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85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870537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Triangular System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3030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Triangular </a:t>
            </a:r>
            <a:r>
              <a:rPr lang="en-US" dirty="0" smtClean="0"/>
              <a:t>System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 system of linear equations in which each equation has a different leading variable.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eqArrPr>
                        <m:e>
                          <m:r>
                            <a:rPr lang="en-US" b="0" i="1" smtClean="0">
                              <a:latin typeface="Cambria Math"/>
                            </a:rPr>
                            <m:t>&amp;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&amp;+&amp;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&amp;+&amp;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&amp;=5</m:t>
                          </m:r>
                        </m:e>
                        <m:e>
                          <m:r>
                            <a:rPr lang="en-US" b="0" i="1" smtClean="0">
                              <a:latin typeface="Cambria Math"/>
                            </a:rPr>
                            <m:t>&amp;&amp;&amp;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&amp;+&amp;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&amp;=6</m:t>
                          </m:r>
                        </m:e>
                        <m:e>
                          <m:r>
                            <a:rPr lang="en-US" b="0" i="1" smtClean="0">
                              <a:latin typeface="Cambria Math"/>
                            </a:rPr>
                            <m:t>&amp;&amp;&amp;&amp;&amp;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&amp;=7</m:t>
                          </m:r>
                        </m:e>
                      </m:eqAr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851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2870537"/>
                <a:ext cx="9144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0" i="1" smtClean="0">
                          <a:latin typeface="Cambria Math"/>
                        </a:rPr>
                        <m:t>𝑂</m:t>
                      </m:r>
                      <m:d>
                        <m:dPr>
                          <m:ctrlPr>
                            <a:rPr lang="en-US" sz="6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60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870537"/>
                <a:ext cx="9144000" cy="101566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30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𝑂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complexity class containing functions whose asymptotic growth rate is at most linear.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07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870537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Oil and </a:t>
            </a:r>
            <a:r>
              <a:rPr lang="en-US" sz="6000" dirty="0" err="1" smtClean="0"/>
              <a:t>Vingear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77849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Oil and </a:t>
            </a:r>
            <a:r>
              <a:rPr lang="en-US" dirty="0" err="1" smtClean="0"/>
              <a:t>Vingear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86800" cy="4525963"/>
              </a:xfrm>
            </p:spPr>
            <p:txBody>
              <a:bodyPr/>
              <a:lstStyle/>
              <a:p>
                <a:r>
                  <a:rPr lang="en-US" dirty="0" smtClean="0"/>
                  <a:t>A method </a:t>
                </a:r>
                <a:r>
                  <a:rPr lang="en-US" dirty="0"/>
                  <a:t>of using a quadratic polynomials with no cross terms</a:t>
                </a:r>
                <a:r>
                  <a:rPr lang="en-US" dirty="0" smtClean="0"/>
                  <a:t>.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/>
                      </a:rPr>
                      <m:t>+</m:t>
                    </m:r>
                    <m:sSubSup>
                      <m:sSubSupPr>
                        <m:ctrlPr>
                          <a:rPr lang="en-US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/>
                      </a:rPr>
                      <m:t>+3</m:t>
                    </m:r>
                    <m:sSubSup>
                      <m:sSubSupPr>
                        <m:ctrlPr>
                          <a:rPr lang="en-US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endParaRPr lang="en-US" dirty="0" smtClean="0"/>
              </a:p>
              <a:p>
                <a:r>
                  <a:rPr lang="en-US" dirty="0" smtClean="0"/>
                  <a:t>Alice and separate the functions, but can Oscar?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86800" cy="4525963"/>
              </a:xfrm>
              <a:blipFill rotWithShape="1">
                <a:blip r:embed="rId2"/>
                <a:stretch>
                  <a:fillRect l="-154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209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2870537"/>
                <a:ext cx="9144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0" i="1" dirty="0" smtClean="0">
                          <a:latin typeface="Cambria Math"/>
                        </a:rPr>
                        <m:t>ℤ</m:t>
                      </m:r>
                      <m:r>
                        <a:rPr lang="en-US" sz="6000" b="0" i="1" dirty="0" smtClean="0">
                          <a:latin typeface="Cambria Math"/>
                        </a:rPr>
                        <m:t>/6</m:t>
                      </m:r>
                      <m:r>
                        <a:rPr lang="en-US" sz="6000" b="0" i="1" dirty="0" smtClean="0">
                          <a:latin typeface="Cambria Math"/>
                        </a:rPr>
                        <m:t>ℤ</m:t>
                      </m:r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870537"/>
                <a:ext cx="9144000" cy="101566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8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 rot="18897007">
            <a:off x="1295400" y="22098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3800" dirty="0" smtClean="0">
                <a:solidFill>
                  <a:schemeClr val="bg1">
                    <a:lumMod val="85000"/>
                  </a:schemeClr>
                </a:solidFill>
              </a:rPr>
              <a:t>Example</a:t>
            </a:r>
            <a:endParaRPr lang="en-US" sz="138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600" y="2870537"/>
            <a:ext cx="472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Prime Number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44430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/>
                        </a:rPr>
                        <m:t>ℤ</m:t>
                      </m:r>
                      <m:r>
                        <a:rPr lang="en-US" i="1" dirty="0">
                          <a:latin typeface="Cambria Math"/>
                        </a:rPr>
                        <m:t>/6</m:t>
                      </m:r>
                      <m:r>
                        <a:rPr lang="en-US" i="1" dirty="0">
                          <a:latin typeface="Cambria Math"/>
                        </a:rPr>
                        <m:t>ℤ</m:t>
                      </m:r>
                    </m:oMath>
                  </m:oMathPara>
                </a14:m>
                <a:r>
                  <a:rPr lang="en-US" dirty="0"/>
                  <a:t/>
                </a:r>
                <a:br>
                  <a:rPr lang="en-US" dirty="0"/>
                </a:b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group of integers modulo 6.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0,1,2,3,4,5</m:t>
                        </m:r>
                      </m:e>
                    </m:d>
                  </m:oMath>
                </a14:m>
                <a:r>
                  <a:rPr lang="en-US" dirty="0" smtClean="0"/>
                  <a:t> with addition appropriately defined.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664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914400" y="990600"/>
            <a:ext cx="2381250" cy="159611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>
              <a:buNone/>
            </a:pPr>
            <a:r>
              <a:rPr lang="en-US" sz="36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Math</a:t>
            </a:r>
            <a:endParaRPr lang="en-US" sz="3600" kern="10" spc="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2247900" y="2514600"/>
            <a:ext cx="5295900" cy="1485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2400" kern="10" spc="0" dirty="0" smtClean="0">
                <a:ln>
                  <a:noFill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BALDERDASH</a:t>
            </a:r>
            <a:endParaRPr lang="en-US" sz="2400" kern="10" spc="0" dirty="0">
              <a:ln>
                <a:noFill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14800" y="4114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The End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07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Reference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3162"/>
            <a:ext cx="8229600" cy="3657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Created in 2013 by Dr. Jeffrey </a:t>
            </a:r>
            <a:r>
              <a:rPr lang="en-US" dirty="0" err="1" smtClean="0"/>
              <a:t>Beyerl</a:t>
            </a:r>
            <a:r>
              <a:rPr lang="en-US" dirty="0" smtClean="0"/>
              <a:t> for use in the math club at the University of Central Arkansas</a:t>
            </a:r>
          </a:p>
          <a:p>
            <a:r>
              <a:rPr lang="en-US" dirty="0" smtClean="0"/>
              <a:t>This is just a vanilla PowerPoint, </a:t>
            </a:r>
            <a:r>
              <a:rPr lang="en-US" dirty="0" smtClean="0"/>
              <a:t>but of course like anything you download from the internet: use at your own risk. </a:t>
            </a:r>
            <a:endParaRPr lang="en-US" dirty="0" smtClean="0"/>
          </a:p>
          <a:p>
            <a:r>
              <a:rPr lang="en-US" dirty="0" smtClean="0"/>
              <a:t>I started with the version on the MAA website for math clubs and expanded it.</a:t>
            </a:r>
            <a:endParaRPr lang="en-US" dirty="0" smtClean="0"/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92" t="41085" r="10417" b="34496"/>
          <a:stretch/>
        </p:blipFill>
        <p:spPr bwMode="auto">
          <a:xfrm>
            <a:off x="258233" y="4876800"/>
            <a:ext cx="8860367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371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 rot="18897007">
            <a:off x="1295400" y="22098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3800" dirty="0" smtClean="0">
                <a:solidFill>
                  <a:schemeClr val="bg1">
                    <a:lumMod val="85000"/>
                  </a:schemeClr>
                </a:solidFill>
              </a:rPr>
              <a:t>Example</a:t>
            </a:r>
            <a:endParaRPr lang="en-US" sz="138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514600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Group 1: A number that is greater than 0 but less than 17.</a:t>
            </a:r>
          </a:p>
          <a:p>
            <a:r>
              <a:rPr lang="en-US" sz="2800" dirty="0" smtClean="0"/>
              <a:t>Group 2: A number that ends with the digit “1”.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33400" y="3389293"/>
                <a:ext cx="86106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Group 3: A number that has exactly two factors. </a:t>
                </a:r>
              </a:p>
              <a:p>
                <a:r>
                  <a:rPr lang="en-US" sz="2800" dirty="0" smtClean="0"/>
                  <a:t>Group 4: A number satisfying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𝑝</m:t>
                    </m:r>
                    <m:d>
                      <m:dPr>
                        <m:begChr m:val="|"/>
                        <m:endChr m:val="|"/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𝑎𝑏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⇒(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𝑝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𝑎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</a:rPr>
                      <m:t>or</m:t>
                    </m:r>
                    <m:r>
                      <a:rPr lang="en-US" sz="2800" b="0" i="0" smtClean="0"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</a:rPr>
                      <m:t>𝑝</m:t>
                    </m:r>
                    <m:d>
                      <m:dPr>
                        <m:begChr m:val="|"/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800" dirty="0" smtClean="0"/>
                  <a:t>.</a:t>
                </a:r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389293"/>
                <a:ext cx="8610600" cy="954107"/>
              </a:xfrm>
              <a:prstGeom prst="rect">
                <a:avLst/>
              </a:prstGeom>
              <a:blipFill rotWithShape="1">
                <a:blip r:embed="rId2"/>
                <a:stretch>
                  <a:fillRect l="-1487" t="-5732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860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 rot="18897007">
            <a:off x="1295400" y="22098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3800" dirty="0" smtClean="0">
                <a:solidFill>
                  <a:schemeClr val="bg1">
                    <a:lumMod val="85000"/>
                  </a:schemeClr>
                </a:solidFill>
              </a:rPr>
              <a:t>Example</a:t>
            </a:r>
            <a:endParaRPr lang="en-US" sz="138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514600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Group 1: A number that is greater than 0 but less than 17.</a:t>
            </a:r>
          </a:p>
          <a:p>
            <a:r>
              <a:rPr lang="en-US" sz="2800" dirty="0" smtClean="0"/>
              <a:t>Group 2: A number that ends with the digit “1”.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33400" y="3389293"/>
                <a:ext cx="86106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00B050"/>
                    </a:solidFill>
                  </a:rPr>
                  <a:t>Group 3: A number that has exactly two factors. </a:t>
                </a:r>
              </a:p>
              <a:p>
                <a:r>
                  <a:rPr lang="en-US" sz="2800" dirty="0" smtClean="0">
                    <a:solidFill>
                      <a:srgbClr val="00B050"/>
                    </a:solidFill>
                  </a:rPr>
                  <a:t>Group 4: A number satisfying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B050"/>
                        </a:solidFill>
                        <a:latin typeface="Cambria Math"/>
                      </a:rPr>
                      <m:t>𝑝</m:t>
                    </m:r>
                    <m:d>
                      <m:dPr>
                        <m:begChr m:val="|"/>
                        <m:endChr m:val="|"/>
                        <m:ctrlP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𝑎𝑏</m:t>
                        </m:r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⇒(</m:t>
                        </m:r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𝑝</m:t>
                        </m:r>
                      </m:e>
                    </m:d>
                    <m:r>
                      <a:rPr lang="en-US" sz="2800" b="0" i="1" smtClean="0">
                        <a:solidFill>
                          <a:srgbClr val="00B050"/>
                        </a:solidFill>
                        <a:latin typeface="Cambria Math"/>
                      </a:rPr>
                      <m:t>𝑎</m:t>
                    </m:r>
                    <m:r>
                      <a:rPr lang="en-US" sz="2800" b="0" i="1" smtClean="0">
                        <a:solidFill>
                          <a:srgbClr val="00B050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00B050"/>
                        </a:solidFill>
                        <a:latin typeface="Cambria Math"/>
                      </a:rPr>
                      <m:t>or</m:t>
                    </m:r>
                    <m:r>
                      <a:rPr lang="en-US" sz="2800" b="0" i="0" smtClean="0">
                        <a:solidFill>
                          <a:srgbClr val="00B050"/>
                        </a:solidFill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solidFill>
                          <a:srgbClr val="00B050"/>
                        </a:solidFill>
                        <a:latin typeface="Cambria Math"/>
                      </a:rPr>
                      <m:t>𝑝</m:t>
                    </m:r>
                    <m:d>
                      <m:dPr>
                        <m:begChr m:val="|"/>
                        <m:ctrlP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800" dirty="0" smtClean="0">
                    <a:solidFill>
                      <a:srgbClr val="00B050"/>
                    </a:solidFill>
                  </a:rPr>
                  <a:t>.</a:t>
                </a:r>
                <a:endParaRPr lang="en-US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389293"/>
                <a:ext cx="8610600" cy="954107"/>
              </a:xfrm>
              <a:prstGeom prst="rect">
                <a:avLst/>
              </a:prstGeom>
              <a:blipFill rotWithShape="1">
                <a:blip r:embed="rId2"/>
                <a:stretch>
                  <a:fillRect l="-1487" t="-5732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/>
          <p:cNvSpPr/>
          <p:nvPr/>
        </p:nvSpPr>
        <p:spPr>
          <a:xfrm>
            <a:off x="4800600" y="4775200"/>
            <a:ext cx="4114800" cy="1371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B050"/>
                </a:solidFill>
              </a:rPr>
              <a:t>3 points for each of groups 3 and 4!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33909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Group C: A number divisible by only itself and 1.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1686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 rot="18897007">
            <a:off x="1295400" y="22098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3800" dirty="0" smtClean="0">
                <a:solidFill>
                  <a:schemeClr val="bg1">
                    <a:lumMod val="85000"/>
                  </a:schemeClr>
                </a:solidFill>
              </a:rPr>
              <a:t>Example</a:t>
            </a:r>
            <a:endParaRPr lang="en-US" sz="138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298198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number that ends with the digit “1”.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" y="2514600"/>
            <a:ext cx="2514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Group ?:</a:t>
            </a:r>
          </a:p>
          <a:p>
            <a:r>
              <a:rPr lang="en-US" sz="2800" dirty="0" smtClean="0"/>
              <a:t>Group ?:</a:t>
            </a:r>
          </a:p>
          <a:p>
            <a:r>
              <a:rPr lang="en-US" sz="2800" dirty="0" smtClean="0"/>
              <a:t>Group ?: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05000" y="33528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number divisible by only itself and 1.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905000" y="25146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number that is greater than 0 but less than 17.</a:t>
            </a:r>
          </a:p>
        </p:txBody>
      </p:sp>
    </p:spTree>
    <p:extLst>
      <p:ext uri="{BB962C8B-B14F-4D97-AF65-F5344CB8AC3E}">
        <p14:creationId xmlns:p14="http://schemas.microsoft.com/office/powerpoint/2010/main" val="386005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1.11111E-6 C 0.00764 0.01875 0.18628 0.14792 0.19027 0.17107 C 0.19271 0.22222 0.17673 0.39583 0.15416 0.44514 C 0.13055 0.46597 -0.14688 0.50602 -0.17223 0.47662 C -0.18143 0.4331 -0.1658 0.29306 -0.16528 0.24699 C -0.15591 0.18171 -0.10782 0.14792 -0.07639 0.14699 C -0.04497 0.14607 0.00625 0.20463 0.02361 0.24144 C 0.02621 0.27986 0.03854 0.32778 0.02777 0.36736 C 0.00955 0.39954 -0.10157 0.40046 -0.1125 0.40255 C -0.12604 0.40255 -0.24514 0.37199 -0.26111 0.33218 C -0.27709 0.29236 -0.25261 0.19051 -0.20834 0.16366 C -0.19775 0.12546 -0.03039 0.18611 0.00416 0.17107 C 0.03889 0.15463 0.00121 0.08588 3.33333E-6 0.06551 " pathEditMode="relative" rAng="0" ptsTypes="fffffafffafaf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84" y="2530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C -0.00799 0.0081 -0.01702 0.01597 -0.02101 0.02592 C -0.025 0.03703 -0.02709 0.05 -0.029 0.06296 C -0.03108 0.07592 -0.029 0.08703 -0.02709 0.09907 C -0.025 0.10995 -0.02205 0.12199 -0.01493 0.13194 C 0.01302 0.13055 0.10868 0.09259 0.14097 0.09097 C 0.14201 0.08009 0.1842 0.1324 0.17916 0.12152 C 0.1743 0.11157 0.22725 0.08472 0.21527 0.08078 C 0.20312 0.07777 0.26771 0.14236 0.25972 0.1493 C 0.25277 0.15648 0.23993 0.20671 0.23889 0.21967 C 0.23889 0.23287 0.06302 0.23912 0.06805 0.2493 C 0.04965 0.26551 -0.03334 0.17824 -0.04584 0.16967 C -0.07535 0.15648 0.03021 0.0662 -0.00417 0.05671 " pathEditMode="relative" rAng="0" ptsTypes="fffffffffffff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18" y="1326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8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C 0.00798 0.00811 0.01701 0.01598 0.021 0.02593 C 0.025 0.03704 0.02708 0.05 0.02899 0.06297 C 0.03107 0.07593 0.02899 0.08704 0.02708 0.09908 C 0.025 0.10996 0.02205 0.12199 0.01493 0.13195 C 0.00902 0.1419 -0.00104 0.15 -0.01198 0.15602 C -0.02205 0.16204 -0.03403 0.16598 -0.04601 0.16806 C -0.05799 0.16991 -0.06997 0.16991 -0.08108 0.16806 C -0.09306 0.16598 -0.104 0.16111 -0.11302 0.15301 C -0.12205 0.14607 -0.13004 0.13704 -0.13403 0.12593 C -0.13907 0.11598 -0.14098 0.10209 -0.14098 0.09098 C -0.14202 0.0801 -0.14098 0.0669 -0.13594 0.05602 C -0.13108 0.04607 -0.12205 0.03797 -0.11007 0.03403 C -0.09792 0.03102 -0.08594 0.03496 -0.07795 0.0419 C -0.07101 0.04908 -0.06598 0.05996 -0.06493 0.07292 C -0.06493 0.08611 -0.06598 0.09792 -0.07101 0.10811 C -0.07604 0.11806 -0.075 0.11991 -0.09497 0.13311 C -0.11302 0.14699 -0.13108 0.14306 -0.14202 0.14398 C -0.15295 0.14398 -0.20573 0.08056 -0.21667 0.07662 C -0.22882 0.07153 -0.22344 -0.00046 -0.23056 -0.00856 C -0.2375 -0.01643 -0.15712 -0.06852 -0.16111 -0.08449 C -0.16407 -0.10069 -0.08334 -0.09282 -0.08334 -0.10486 C -0.08334 -0.11689 0.00139 -0.10972 0.00139 -0.12152 " pathEditMode="relative" rAng="0" ptsTypes="fffffffffffffffffffffff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30" y="2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 rot="18897007">
            <a:off x="1295400" y="22098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3800" dirty="0" smtClean="0">
                <a:solidFill>
                  <a:schemeClr val="bg1">
                    <a:lumMod val="85000"/>
                  </a:schemeClr>
                </a:solidFill>
              </a:rPr>
              <a:t>Example</a:t>
            </a:r>
            <a:endParaRPr lang="en-US" sz="138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335280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number that ends with the digit “1”.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" y="2514600"/>
            <a:ext cx="2514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Group C:</a:t>
            </a:r>
          </a:p>
          <a:p>
            <a:r>
              <a:rPr lang="en-US" sz="2800" dirty="0" smtClean="0"/>
              <a:t>Group 1:</a:t>
            </a:r>
          </a:p>
          <a:p>
            <a:r>
              <a:rPr lang="en-US" sz="2800" dirty="0" smtClean="0"/>
              <a:t>Group 2: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05000" y="25146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number divisible by only itself and 1.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905000" y="29591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number that is greater than 0 but less than 17.</a:t>
            </a:r>
          </a:p>
        </p:txBody>
      </p:sp>
      <p:sp>
        <p:nvSpPr>
          <p:cNvPr id="8" name="Oval 7"/>
          <p:cNvSpPr/>
          <p:nvPr/>
        </p:nvSpPr>
        <p:spPr>
          <a:xfrm>
            <a:off x="7620000" y="2537430"/>
            <a:ext cx="457200" cy="457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B050"/>
                </a:solidFill>
              </a:rPr>
              <a:t>1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8610600" y="2537430"/>
            <a:ext cx="457200" cy="457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B050"/>
                </a:solidFill>
              </a:rPr>
              <a:t>3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8115300" y="2540000"/>
            <a:ext cx="457200" cy="457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4" name="Oval 13"/>
          <p:cNvSpPr/>
          <p:nvPr/>
        </p:nvSpPr>
        <p:spPr>
          <a:xfrm>
            <a:off x="7543800" y="3429000"/>
            <a:ext cx="457200" cy="457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20" name="Oval 19"/>
          <p:cNvSpPr/>
          <p:nvPr/>
        </p:nvSpPr>
        <p:spPr>
          <a:xfrm>
            <a:off x="4419600" y="4876800"/>
            <a:ext cx="4343400" cy="1371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B050"/>
                </a:solidFill>
              </a:rPr>
              <a:t>2 points for each of groups 1, 2, and 3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76131" y="4191000"/>
            <a:ext cx="2567069" cy="1371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B050"/>
                </a:solidFill>
              </a:rPr>
              <a:t>1 point for group 2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06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33600" y="2870537"/>
            <a:ext cx="472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Parity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62045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11839</TotalTime>
  <Words>998</Words>
  <Application>Microsoft Office PowerPoint</Application>
  <PresentationFormat>On-screen Show (4:3)</PresentationFormat>
  <Paragraphs>125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PowerPoint Presentation</vt:lpstr>
      <vt:lpstr>Balderdash</vt:lpstr>
      <vt:lpstr>Points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Parity</vt:lpstr>
      <vt:lpstr>PowerPoint Presentation</vt:lpstr>
      <vt:lpstr>Abundant Number</vt:lpstr>
      <vt:lpstr>PowerPoint Presentation</vt:lpstr>
      <vt:lpstr>Scalene Triangle</vt:lpstr>
      <vt:lpstr>PowerPoint Presentation</vt:lpstr>
      <vt:lpstr>Zero Divisor</vt:lpstr>
      <vt:lpstr>PowerPoint Presentation</vt:lpstr>
      <vt:lpstr>PowerPoint Presentation</vt:lpstr>
      <vt:lpstr>PowerPoint Presentation</vt:lpstr>
      <vt:lpstr>Perpetuity</vt:lpstr>
      <vt:lpstr>PowerPoint Presentation</vt:lpstr>
      <vt:lpstr>Inversor</vt:lpstr>
      <vt:lpstr>PowerPoint Presentation</vt:lpstr>
      <vt:lpstr>Jerk</vt:lpstr>
      <vt:lpstr>PowerPoint Presentation</vt:lpstr>
      <vt:lpstr>Jounce</vt:lpstr>
      <vt:lpstr>PowerPoint Presentation</vt:lpstr>
      <vt:lpstr>PowerPoint Presentation</vt:lpstr>
      <vt:lpstr>PowerPoint Presentation</vt:lpstr>
      <vt:lpstr>Γ(z), z&gt;0</vt:lpstr>
      <vt:lpstr>PowerPoint Presentation</vt:lpstr>
      <vt:lpstr>Module</vt:lpstr>
      <vt:lpstr>PowerPoint Presentation</vt:lpstr>
      <vt:lpstr>Triangular System</vt:lpstr>
      <vt:lpstr>PowerPoint Presentation</vt:lpstr>
      <vt:lpstr>O(n)</vt:lpstr>
      <vt:lpstr>PowerPoint Presentation</vt:lpstr>
      <vt:lpstr>Oil and Vingear</vt:lpstr>
      <vt:lpstr>PowerPoint Presentation</vt:lpstr>
      <vt:lpstr>Z/6Z </vt:lpstr>
      <vt:lpstr>PowerPoint Presentation</vt:lpstr>
      <vt:lpstr>Reference Information</vt:lpstr>
    </vt:vector>
  </TitlesOfParts>
  <Company>University of Central Arkansas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UCA</dc:creator>
  <cp:lastModifiedBy>UCA</cp:lastModifiedBy>
  <cp:revision>22</cp:revision>
  <dcterms:created xsi:type="dcterms:W3CDTF">2013-08-28T13:45:44Z</dcterms:created>
  <dcterms:modified xsi:type="dcterms:W3CDTF">2013-11-08T14:54:28Z</dcterms:modified>
</cp:coreProperties>
</file>