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6" r:id="rId9"/>
    <p:sldId id="265" r:id="rId10"/>
    <p:sldId id="263"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53801B2-C830-4AFA-BC7B-DD128746ADD0}" type="datetimeFigureOut">
              <a:rPr lang="en-US" smtClean="0"/>
              <a:t>10/26/2009</a:t>
            </a:fld>
            <a:endParaRPr lang="en-US"/>
          </a:p>
        </p:txBody>
      </p:sp>
      <p:sp>
        <p:nvSpPr>
          <p:cNvPr id="16" name="Slide Number Placeholder 15"/>
          <p:cNvSpPr>
            <a:spLocks noGrp="1"/>
          </p:cNvSpPr>
          <p:nvPr>
            <p:ph type="sldNum" sz="quarter" idx="11"/>
          </p:nvPr>
        </p:nvSpPr>
        <p:spPr/>
        <p:txBody>
          <a:bodyPr/>
          <a:lstStyle/>
          <a:p>
            <a:fld id="{7FD44AD0-AA79-4028-A97E-102962CC005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3801B2-C830-4AFA-BC7B-DD128746ADD0}" type="datetimeFigureOut">
              <a:rPr lang="en-US" smtClean="0"/>
              <a:t>10/26/2009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44AD0-AA79-4028-A97E-102962CC00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3801B2-C830-4AFA-BC7B-DD128746ADD0}" type="datetimeFigureOut">
              <a:rPr lang="en-US" smtClean="0"/>
              <a:t>10/26/2009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44AD0-AA79-4028-A97E-102962CC005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53801B2-C830-4AFA-BC7B-DD128746ADD0}" type="datetimeFigureOut">
              <a:rPr lang="en-US" smtClean="0"/>
              <a:t>10/26/2009</a:t>
            </a:fld>
            <a:endParaRPr lang="en-US"/>
          </a:p>
        </p:txBody>
      </p:sp>
      <p:sp>
        <p:nvSpPr>
          <p:cNvPr id="15" name="Slide Number Placeholder 14"/>
          <p:cNvSpPr>
            <a:spLocks noGrp="1"/>
          </p:cNvSpPr>
          <p:nvPr>
            <p:ph type="sldNum" sz="quarter" idx="15"/>
          </p:nvPr>
        </p:nvSpPr>
        <p:spPr/>
        <p:txBody>
          <a:bodyPr/>
          <a:lstStyle>
            <a:lvl1pPr algn="ctr">
              <a:defRPr/>
            </a:lvl1pPr>
          </a:lstStyle>
          <a:p>
            <a:fld id="{7FD44AD0-AA79-4028-A97E-102962CC005D}"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3801B2-C830-4AFA-BC7B-DD128746ADD0}" type="datetimeFigureOut">
              <a:rPr lang="en-US" smtClean="0"/>
              <a:t>10/26/2009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44AD0-AA79-4028-A97E-102962CC005D}"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53801B2-C830-4AFA-BC7B-DD128746ADD0}" type="datetimeFigureOut">
              <a:rPr lang="en-US" smtClean="0"/>
              <a:t>10/26/2009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44AD0-AA79-4028-A97E-102962CC005D}"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FD44AD0-AA79-4028-A97E-102962CC005D}"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53801B2-C830-4AFA-BC7B-DD128746ADD0}" type="datetimeFigureOut">
              <a:rPr lang="en-US" smtClean="0"/>
              <a:t>10/26/2009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53801B2-C830-4AFA-BC7B-DD128746ADD0}" type="datetimeFigureOut">
              <a:rPr lang="en-US" smtClean="0"/>
              <a:t>10/26/2009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D44AD0-AA79-4028-A97E-102962CC005D}"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801B2-C830-4AFA-BC7B-DD128746ADD0}" type="datetimeFigureOut">
              <a:rPr lang="en-US" smtClean="0"/>
              <a:t>10/26/2009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44AD0-AA79-4028-A97E-102962CC00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53801B2-C830-4AFA-BC7B-DD128746ADD0}" type="datetimeFigureOut">
              <a:rPr lang="en-US" smtClean="0"/>
              <a:t>10/26/2009</a:t>
            </a:fld>
            <a:endParaRPr lang="en-US"/>
          </a:p>
        </p:txBody>
      </p:sp>
      <p:sp>
        <p:nvSpPr>
          <p:cNvPr id="9" name="Slide Number Placeholder 8"/>
          <p:cNvSpPr>
            <a:spLocks noGrp="1"/>
          </p:cNvSpPr>
          <p:nvPr>
            <p:ph type="sldNum" sz="quarter" idx="15"/>
          </p:nvPr>
        </p:nvSpPr>
        <p:spPr/>
        <p:txBody>
          <a:bodyPr/>
          <a:lstStyle/>
          <a:p>
            <a:fld id="{7FD44AD0-AA79-4028-A97E-102962CC005D}"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53801B2-C830-4AFA-BC7B-DD128746ADD0}" type="datetimeFigureOut">
              <a:rPr lang="en-US" smtClean="0"/>
              <a:t>10/26/2009</a:t>
            </a:fld>
            <a:endParaRPr lang="en-US"/>
          </a:p>
        </p:txBody>
      </p:sp>
      <p:sp>
        <p:nvSpPr>
          <p:cNvPr id="9" name="Slide Number Placeholder 8"/>
          <p:cNvSpPr>
            <a:spLocks noGrp="1"/>
          </p:cNvSpPr>
          <p:nvPr>
            <p:ph type="sldNum" sz="quarter" idx="11"/>
          </p:nvPr>
        </p:nvSpPr>
        <p:spPr/>
        <p:txBody>
          <a:bodyPr/>
          <a:lstStyle/>
          <a:p>
            <a:fld id="{7FD44AD0-AA79-4028-A97E-102962CC005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53801B2-C830-4AFA-BC7B-DD128746ADD0}" type="datetimeFigureOut">
              <a:rPr lang="en-US" smtClean="0"/>
              <a:t>10/26/2009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FD44AD0-AA79-4028-A97E-102962CC005D}"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 Matt Gill</a:t>
            </a:r>
            <a:endParaRPr lang="en-US" dirty="0"/>
          </a:p>
        </p:txBody>
      </p:sp>
      <p:sp>
        <p:nvSpPr>
          <p:cNvPr id="2" name="Title 1"/>
          <p:cNvSpPr>
            <a:spLocks noGrp="1"/>
          </p:cNvSpPr>
          <p:nvPr>
            <p:ph type="ctrTitle"/>
          </p:nvPr>
        </p:nvSpPr>
        <p:spPr/>
        <p:txBody>
          <a:bodyPr/>
          <a:lstStyle/>
          <a:p>
            <a:r>
              <a:rPr smtClean="0"/>
              <a:t/>
            </a:r>
            <a:br>
              <a:rPr smtClean="0"/>
            </a:br>
            <a:r>
              <a:rPr smtClean="0"/>
              <a:t>Does Natural Rubber Still Hold Economic Importance?</a:t>
            </a:r>
            <a:endParaRPr lang="en-US" dirty="0"/>
          </a:p>
        </p:txBody>
      </p:sp>
      <p:sp>
        <p:nvSpPr>
          <p:cNvPr id="4" name="TextBox 3"/>
          <p:cNvSpPr txBox="1"/>
          <p:nvPr/>
        </p:nvSpPr>
        <p:spPr>
          <a:xfrm>
            <a:off x="685800" y="4724400"/>
            <a:ext cx="7848600" cy="1200329"/>
          </a:xfrm>
          <a:prstGeom prst="rect">
            <a:avLst/>
          </a:prstGeom>
          <a:noFill/>
        </p:spPr>
        <p:txBody>
          <a:bodyPr wrap="square" rtlCol="0">
            <a:spAutoFit/>
          </a:bodyPr>
          <a:lstStyle/>
          <a:p>
            <a:r>
              <a:rPr lang="en-US" dirty="0" smtClean="0"/>
              <a:t>From the first cry of the new-born babe until the last slow march to the grave, things made of rubber are indispensable to our modern life.</a:t>
            </a:r>
            <a:br>
              <a:rPr lang="en-US" dirty="0" smtClean="0"/>
            </a:br>
            <a:r>
              <a:rPr lang="en-US" dirty="0" smtClean="0"/>
              <a:t>			                                          -Harvey S. Firestone Jr</a:t>
            </a:r>
            <a:r>
              <a:rPr lang="en-US" dirty="0"/>
              <a:t>.</a:t>
            </a:r>
            <a:r>
              <a:rPr lang="en-US" dirty="0" smtClean="0"/>
              <a:t/>
            </a:r>
            <a:br>
              <a:rPr lang="en-US" dirty="0" smtClean="0"/>
            </a:br>
            <a:r>
              <a:rPr lang="en-US" dirty="0" smtClean="0"/>
              <a:t>                                                                                                     </a:t>
            </a:r>
            <a:r>
              <a:rPr lang="en-US" sz="1600" dirty="0" smtClean="0"/>
              <a:t>September 28, 1931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Rubber for Tires</a:t>
            </a:r>
            <a:endParaRPr lang="en-US" dirty="0"/>
          </a:p>
        </p:txBody>
      </p:sp>
      <p:sp>
        <p:nvSpPr>
          <p:cNvPr id="4" name="Content Placeholder 3"/>
          <p:cNvSpPr>
            <a:spLocks noGrp="1"/>
          </p:cNvSpPr>
          <p:nvPr>
            <p:ph idx="1"/>
          </p:nvPr>
        </p:nvSpPr>
        <p:spPr/>
        <p:txBody>
          <a:bodyPr/>
          <a:lstStyle/>
          <a:p>
            <a:r>
              <a:rPr lang="en-US" dirty="0" smtClean="0"/>
              <a:t>Until the invention of tires, rubber did not hold much economical importance.</a:t>
            </a:r>
          </a:p>
          <a:p>
            <a:r>
              <a:rPr lang="en-US" dirty="0" smtClean="0"/>
              <a:t>In 1825, only 30 tons of rubber was exported. By 1900, the exports of wild rubber were at 50,000 tons while plantation rubber was at 4 tons. At that time 60% of rubber was used for tires and it’s components. </a:t>
            </a:r>
          </a:p>
          <a:p>
            <a:r>
              <a:rPr lang="en-US" dirty="0" smtClean="0"/>
              <a:t>Plantation rubber made huge strides in a short amount of time, producing 95,000 tons in 1910. </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4419600" cy="4724400"/>
          </a:xfrm>
        </p:spPr>
        <p:txBody>
          <a:bodyPr>
            <a:normAutofit lnSpcReduction="10000"/>
          </a:bodyPr>
          <a:lstStyle/>
          <a:p>
            <a:r>
              <a:rPr lang="en-US" dirty="0" smtClean="0"/>
              <a:t>Due to the rising popularity of vehicles, the demand for rubber was constantly greater than the supply, causing the price of rubber to steadily rise. </a:t>
            </a:r>
          </a:p>
          <a:p>
            <a:endParaRPr lang="en-US" dirty="0" smtClean="0"/>
          </a:p>
          <a:p>
            <a:r>
              <a:rPr lang="en-US" dirty="0" smtClean="0"/>
              <a:t>After 1911 the amount of plantation rubber increased so rapidly that supply out-numbered demand, causing prices to drop. </a:t>
            </a:r>
          </a:p>
          <a:p>
            <a:endParaRPr lang="en-US" dirty="0"/>
          </a:p>
        </p:txBody>
      </p:sp>
      <p:sp>
        <p:nvSpPr>
          <p:cNvPr id="3" name="Title 2"/>
          <p:cNvSpPr>
            <a:spLocks noGrp="1"/>
          </p:cNvSpPr>
          <p:nvPr>
            <p:ph type="title"/>
          </p:nvPr>
        </p:nvSpPr>
        <p:spPr>
          <a:xfrm>
            <a:off x="381000" y="0"/>
            <a:ext cx="8229600" cy="1219200"/>
          </a:xfrm>
        </p:spPr>
        <p:txBody>
          <a:bodyPr>
            <a:normAutofit/>
          </a:bodyPr>
          <a:lstStyle/>
          <a:p>
            <a:r>
              <a:rPr smtClean="0"/>
              <a:t>Automobiles Driving </a:t>
            </a:r>
            <a:r>
              <a:rPr smtClean="0"/>
              <a:t>the Industry</a:t>
            </a:r>
            <a:endParaRPr lang="en-US" dirty="0"/>
          </a:p>
        </p:txBody>
      </p:sp>
      <p:pic>
        <p:nvPicPr>
          <p:cNvPr id="4" name="Picture 3" descr="Autin 7.jpg"/>
          <p:cNvPicPr>
            <a:picLocks noChangeAspect="1"/>
          </p:cNvPicPr>
          <p:nvPr/>
        </p:nvPicPr>
        <p:blipFill>
          <a:blip r:embed="rId2"/>
          <a:stretch>
            <a:fillRect/>
          </a:stretch>
        </p:blipFill>
        <p:spPr>
          <a:xfrm>
            <a:off x="4876800" y="2286000"/>
            <a:ext cx="3901440" cy="2752344"/>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Germans were the first to produce synthetic rubber in 1914 due to being isolated from every rubber producing country because of World War I. </a:t>
            </a:r>
          </a:p>
          <a:p>
            <a:r>
              <a:rPr lang="en-US" dirty="0" smtClean="0"/>
              <a:t>The rubber they created from </a:t>
            </a:r>
            <a:r>
              <a:rPr lang="en-US" dirty="0" err="1" smtClean="0"/>
              <a:t>dimethylbutadiene</a:t>
            </a:r>
            <a:r>
              <a:rPr lang="en-US" dirty="0" smtClean="0"/>
              <a:t>, was known as methyl rubber. </a:t>
            </a:r>
          </a:p>
          <a:p>
            <a:r>
              <a:rPr lang="en-US" dirty="0" smtClean="0"/>
              <a:t>After the war, Germany created many types of synthetic rubbers. Production was 5o,000 tons in 1939.</a:t>
            </a:r>
          </a:p>
          <a:p>
            <a:r>
              <a:rPr lang="en-US" dirty="0" smtClean="0"/>
              <a:t>During WWII the U.S. also started creating synthetics, producing 700,000 tons in 1944, due to reduced availability of natural rubber.</a:t>
            </a:r>
            <a:endParaRPr lang="en-US" dirty="0"/>
          </a:p>
        </p:txBody>
      </p:sp>
      <p:sp>
        <p:nvSpPr>
          <p:cNvPr id="3" name="Title 2"/>
          <p:cNvSpPr>
            <a:spLocks noGrp="1"/>
          </p:cNvSpPr>
          <p:nvPr>
            <p:ph type="title"/>
          </p:nvPr>
        </p:nvSpPr>
        <p:spPr/>
        <p:txBody>
          <a:bodyPr/>
          <a:lstStyle/>
          <a:p>
            <a:r>
              <a:rPr smtClean="0"/>
              <a:t>Synthetic Rubber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038600" cy="4572000"/>
          </a:xfrm>
        </p:spPr>
        <p:txBody>
          <a:bodyPr>
            <a:normAutofit lnSpcReduction="10000"/>
          </a:bodyPr>
          <a:lstStyle/>
          <a:p>
            <a:r>
              <a:rPr lang="en-US" dirty="0" smtClean="0"/>
              <a:t>Over two thirds of all rubber goes to the production of tires.</a:t>
            </a:r>
          </a:p>
          <a:p>
            <a:r>
              <a:rPr lang="en-US" dirty="0" smtClean="0"/>
              <a:t>Despite the creation of synthetic rubbers. There is still a large demand for natural rubber. On average, 15-30% of a passenger tire is made up of natural rubber. Resulting in a stable market. </a:t>
            </a:r>
            <a:endParaRPr lang="en-US" dirty="0"/>
          </a:p>
        </p:txBody>
      </p:sp>
      <p:sp>
        <p:nvSpPr>
          <p:cNvPr id="3" name="Title 2"/>
          <p:cNvSpPr>
            <a:spLocks noGrp="1"/>
          </p:cNvSpPr>
          <p:nvPr>
            <p:ph type="title"/>
          </p:nvPr>
        </p:nvSpPr>
        <p:spPr/>
        <p:txBody>
          <a:bodyPr/>
          <a:lstStyle/>
          <a:p>
            <a:r>
              <a:rPr smtClean="0"/>
              <a:t>Economic Importance and Stability</a:t>
            </a:r>
            <a:endParaRPr lang="en-US" dirty="0"/>
          </a:p>
        </p:txBody>
      </p:sp>
      <p:pic>
        <p:nvPicPr>
          <p:cNvPr id="6" name="Picture 5" descr="3-29-08 009.jpg"/>
          <p:cNvPicPr>
            <a:picLocks noChangeAspect="1"/>
          </p:cNvPicPr>
          <p:nvPr/>
        </p:nvPicPr>
        <p:blipFill>
          <a:blip r:embed="rId2" cstate="print"/>
          <a:stretch>
            <a:fillRect/>
          </a:stretch>
        </p:blipFill>
        <p:spPr>
          <a:xfrm>
            <a:off x="4648200" y="2133600"/>
            <a:ext cx="4191000" cy="3143250"/>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2438400"/>
          </a:xfrm>
        </p:spPr>
        <p:txBody>
          <a:bodyPr/>
          <a:lstStyle/>
          <a:p>
            <a:r>
              <a:rPr lang="en-US" dirty="0" smtClean="0"/>
              <a:t>Racing tires are made primarily from natural rubbers due to higher tear strength and resistance to heat up. </a:t>
            </a:r>
          </a:p>
          <a:p>
            <a:r>
              <a:rPr lang="en-US" dirty="0" smtClean="0"/>
              <a:t>To make tires even more environmentally friendly. </a:t>
            </a:r>
            <a:r>
              <a:rPr lang="en-US" dirty="0" err="1" smtClean="0"/>
              <a:t>Yokohoma</a:t>
            </a:r>
            <a:r>
              <a:rPr lang="en-US" dirty="0" smtClean="0"/>
              <a:t> has produced a tire made 15% from orange oil and reduces petroleum use by 10%.</a:t>
            </a:r>
            <a:endParaRPr lang="en-US" dirty="0"/>
          </a:p>
        </p:txBody>
      </p:sp>
      <p:sp>
        <p:nvSpPr>
          <p:cNvPr id="3" name="Title 2"/>
          <p:cNvSpPr>
            <a:spLocks noGrp="1"/>
          </p:cNvSpPr>
          <p:nvPr>
            <p:ph type="title"/>
          </p:nvPr>
        </p:nvSpPr>
        <p:spPr/>
        <p:txBody>
          <a:bodyPr/>
          <a:lstStyle/>
          <a:p>
            <a:r>
              <a:rPr smtClean="0"/>
              <a:t>Greener Tires</a:t>
            </a:r>
            <a:endParaRPr lang="en-US" dirty="0"/>
          </a:p>
        </p:txBody>
      </p:sp>
      <p:pic>
        <p:nvPicPr>
          <p:cNvPr id="4" name="Picture 3" descr="yokohama-orange-oil-tire.jpg"/>
          <p:cNvPicPr>
            <a:picLocks noChangeAspect="1"/>
          </p:cNvPicPr>
          <p:nvPr/>
        </p:nvPicPr>
        <p:blipFill>
          <a:blip r:embed="rId2"/>
          <a:stretch>
            <a:fillRect/>
          </a:stretch>
        </p:blipFill>
        <p:spPr>
          <a:xfrm>
            <a:off x="3276600" y="3733800"/>
            <a:ext cx="2336800" cy="2720036"/>
          </a:xfrm>
          <a:prstGeom prst="rect">
            <a:avLst/>
          </a:prstGeom>
          <a:ln>
            <a:noFill/>
          </a:ln>
          <a:effectLst>
            <a:outerShdw blurRad="190500" algn="tl" rotWithShape="0">
              <a:srgbClr val="000000">
                <a:alpha val="70000"/>
              </a:srgbClr>
            </a:outerShdw>
          </a:effectLst>
        </p:spPr>
      </p:pic>
      <p:sp>
        <p:nvSpPr>
          <p:cNvPr id="5" name="TextBox 4"/>
          <p:cNvSpPr txBox="1"/>
          <p:nvPr/>
        </p:nvSpPr>
        <p:spPr>
          <a:xfrm>
            <a:off x="5791200" y="4648200"/>
            <a:ext cx="2667000" cy="646331"/>
          </a:xfrm>
          <a:prstGeom prst="rect">
            <a:avLst/>
          </a:prstGeom>
          <a:noFill/>
        </p:spPr>
        <p:txBody>
          <a:bodyPr wrap="square" rtlCol="0">
            <a:spAutoFit/>
          </a:bodyPr>
          <a:lstStyle/>
          <a:p>
            <a:r>
              <a:rPr lang="en-US" dirty="0" smtClean="0"/>
              <a:t>Yokohama’s ENV-R1 orange oil tires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3276600"/>
          </a:xfrm>
        </p:spPr>
        <p:txBody>
          <a:bodyPr/>
          <a:lstStyle/>
          <a:p>
            <a:r>
              <a:rPr lang="en-US" dirty="0" smtClean="0"/>
              <a:t> Natural rubber still holds a strong position in the world market</a:t>
            </a:r>
            <a:r>
              <a:rPr lang="en-US" dirty="0" smtClean="0"/>
              <a:t>. </a:t>
            </a:r>
            <a:r>
              <a:rPr lang="en-US" dirty="0" smtClean="0"/>
              <a:t>Many items such as surgical </a:t>
            </a:r>
            <a:r>
              <a:rPr lang="en-US" dirty="0" smtClean="0"/>
              <a:t>and medical examination gloves, condoms, gloves, threads, adhesives</a:t>
            </a:r>
            <a:r>
              <a:rPr lang="en-US" dirty="0" smtClean="0"/>
              <a:t>, molded foams, footwear, flooring, and numerous industrial applications all account for the natural rubber that is left over from tire production. Natural rubber is not likely to be erased from economical use in the near future. </a:t>
            </a:r>
            <a:endParaRPr lang="en-US" dirty="0"/>
          </a:p>
        </p:txBody>
      </p:sp>
      <p:sp>
        <p:nvSpPr>
          <p:cNvPr id="3" name="Title 2"/>
          <p:cNvSpPr>
            <a:spLocks noGrp="1"/>
          </p:cNvSpPr>
          <p:nvPr>
            <p:ph type="title"/>
          </p:nvPr>
        </p:nvSpPr>
        <p:spPr/>
        <p:txBody>
          <a:bodyPr/>
          <a:lstStyle/>
          <a:p>
            <a:r>
              <a:rPr smtClean="0"/>
              <a:t>Conclusion</a:t>
            </a:r>
            <a:endParaRPr lang="en-US" dirty="0"/>
          </a:p>
        </p:txBody>
      </p:sp>
      <p:pic>
        <p:nvPicPr>
          <p:cNvPr id="4" name="Picture 3" descr="eraser-2.jpg"/>
          <p:cNvPicPr>
            <a:picLocks noChangeAspect="1"/>
          </p:cNvPicPr>
          <p:nvPr/>
        </p:nvPicPr>
        <p:blipFill>
          <a:blip r:embed="rId2"/>
          <a:stretch>
            <a:fillRect/>
          </a:stretch>
        </p:blipFill>
        <p:spPr>
          <a:xfrm>
            <a:off x="6705600" y="4572000"/>
            <a:ext cx="2024681" cy="1791843"/>
          </a:xfrm>
          <a:prstGeom prst="ellipse">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Bras, J. . (1969). </a:t>
            </a:r>
            <a:r>
              <a:rPr lang="en-US" i="1" dirty="0" smtClean="0"/>
              <a:t>Introduction to rubber</a:t>
            </a:r>
            <a:r>
              <a:rPr lang="en-US" dirty="0" smtClean="0"/>
              <a:t>. New York, NY: </a:t>
            </a:r>
            <a:r>
              <a:rPr lang="en-US" dirty="0" smtClean="0"/>
              <a:t>	Hart </a:t>
            </a:r>
            <a:r>
              <a:rPr lang="en-US" dirty="0" smtClean="0"/>
              <a:t>Publishing Company, Inc</a:t>
            </a:r>
            <a:r>
              <a:rPr lang="en-US" dirty="0" smtClean="0"/>
              <a:t>..</a:t>
            </a:r>
          </a:p>
          <a:p>
            <a:r>
              <a:rPr lang="en-US" dirty="0" smtClean="0"/>
              <a:t>Firestone, H.S. Jr. (1936). </a:t>
            </a:r>
            <a:r>
              <a:rPr lang="en-US" i="1" dirty="0" smtClean="0"/>
              <a:t>The Romance and drama of </a:t>
            </a:r>
            <a:r>
              <a:rPr lang="en-US" i="1" dirty="0" smtClean="0"/>
              <a:t>	the </a:t>
            </a:r>
            <a:r>
              <a:rPr lang="en-US" i="1" dirty="0" smtClean="0"/>
              <a:t>rubber industry</a:t>
            </a:r>
            <a:r>
              <a:rPr lang="en-US" dirty="0" smtClean="0"/>
              <a:t>. U.S.A.: Firestone Tire and </a:t>
            </a:r>
            <a:r>
              <a:rPr lang="en-US" dirty="0" smtClean="0"/>
              <a:t>	Rubber </a:t>
            </a:r>
            <a:r>
              <a:rPr lang="en-US" dirty="0" smtClean="0"/>
              <a:t>Company</a:t>
            </a:r>
            <a:r>
              <a:rPr lang="en-US" dirty="0" smtClean="0"/>
              <a:t>.</a:t>
            </a:r>
          </a:p>
          <a:p>
            <a:r>
              <a:rPr lang="en-US" dirty="0" smtClean="0"/>
              <a:t>Simpson, B.B., &amp; Ogorzaly, M.C. (2001). </a:t>
            </a:r>
            <a:r>
              <a:rPr lang="en-US" i="1" dirty="0" smtClean="0"/>
              <a:t>Economic </a:t>
            </a:r>
            <a:r>
              <a:rPr lang="en-US" i="1" dirty="0" smtClean="0"/>
              <a:t>	botany</a:t>
            </a:r>
            <a:r>
              <a:rPr lang="en-US" i="1" dirty="0" smtClean="0"/>
              <a:t>: plants in our world</a:t>
            </a:r>
            <a:r>
              <a:rPr lang="en-US" dirty="0" smtClean="0"/>
              <a:t>. New York, NY: </a:t>
            </a:r>
            <a:r>
              <a:rPr lang="en-US" dirty="0" smtClean="0"/>
              <a:t>	McGraw-Hill </a:t>
            </a:r>
            <a:r>
              <a:rPr lang="en-US" dirty="0" smtClean="0"/>
              <a:t>Companies, Inc</a:t>
            </a:r>
            <a:r>
              <a:rPr lang="en-US" dirty="0" smtClean="0"/>
              <a:t>..</a:t>
            </a:r>
          </a:p>
          <a:p>
            <a:r>
              <a:rPr lang="en-US" dirty="0" smtClean="0"/>
              <a:t>(2007, June 12). </a:t>
            </a:r>
            <a:r>
              <a:rPr lang="en-US" i="1" dirty="0" smtClean="0"/>
              <a:t>Rubber</a:t>
            </a:r>
            <a:r>
              <a:rPr lang="en-US" dirty="0" smtClean="0"/>
              <a:t>. Retrieved from http://www.unctad.org/infocomm/anglais/rubber/crop.htm</a:t>
            </a:r>
            <a:endParaRPr lang="en-US" dirty="0"/>
          </a:p>
        </p:txBody>
      </p:sp>
      <p:sp>
        <p:nvSpPr>
          <p:cNvPr id="3" name="Title 2"/>
          <p:cNvSpPr>
            <a:spLocks noGrp="1"/>
          </p:cNvSpPr>
          <p:nvPr>
            <p:ph type="title"/>
          </p:nvPr>
        </p:nvSpPr>
        <p:spPr/>
        <p:txBody>
          <a:bodyPr/>
          <a:lstStyle/>
          <a:p>
            <a:r>
              <a:rPr smtClean="0"/>
              <a:t>References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267200" cy="4572000"/>
          </a:xfrm>
        </p:spPr>
        <p:txBody>
          <a:bodyPr>
            <a:normAutofit/>
          </a:bodyPr>
          <a:lstStyle/>
          <a:p>
            <a:r>
              <a:rPr lang="en-US" dirty="0" smtClean="0"/>
              <a:t>Commonly called the Para Rubber Tree</a:t>
            </a:r>
          </a:p>
          <a:p>
            <a:pPr>
              <a:buFont typeface="Arial" pitchFamily="34" charset="0"/>
              <a:buChar char="•"/>
            </a:pPr>
            <a:r>
              <a:rPr lang="en-US" dirty="0" smtClean="0"/>
              <a:t>Naturally they grow up to 145 feet in height in Brazil.</a:t>
            </a:r>
          </a:p>
          <a:p>
            <a:pPr>
              <a:buFont typeface="Arial" pitchFamily="34" charset="0"/>
              <a:buChar char="•"/>
            </a:pPr>
            <a:r>
              <a:rPr lang="en-US" dirty="0" smtClean="0"/>
              <a:t>Grows best within 700 miles of the equator.</a:t>
            </a:r>
          </a:p>
          <a:p>
            <a:pPr>
              <a:buFont typeface="Arial" pitchFamily="34" charset="0"/>
              <a:buChar char="•"/>
            </a:pPr>
            <a:r>
              <a:rPr lang="en-US" dirty="0" smtClean="0"/>
              <a:t>Cannot tolerate extremes of heat or cold.</a:t>
            </a:r>
          </a:p>
          <a:p>
            <a:pPr>
              <a:buFont typeface="Arial" pitchFamily="34" charset="0"/>
              <a:buChar char="•"/>
            </a:pPr>
            <a:r>
              <a:rPr lang="en-US" dirty="0" smtClean="0"/>
              <a:t>Requires abundant rainfall and good soil drainage. </a:t>
            </a:r>
          </a:p>
          <a:p>
            <a:pPr>
              <a:buNone/>
            </a:pPr>
            <a:endParaRPr lang="en-US" dirty="0" smtClean="0"/>
          </a:p>
          <a:p>
            <a:pPr>
              <a:buNone/>
            </a:pPr>
            <a:endParaRPr lang="en-US" dirty="0"/>
          </a:p>
        </p:txBody>
      </p:sp>
      <p:sp>
        <p:nvSpPr>
          <p:cNvPr id="3" name="Title 2"/>
          <p:cNvSpPr>
            <a:spLocks noGrp="1"/>
          </p:cNvSpPr>
          <p:nvPr>
            <p:ph type="title"/>
          </p:nvPr>
        </p:nvSpPr>
        <p:spPr/>
        <p:txBody>
          <a:bodyPr/>
          <a:lstStyle/>
          <a:p>
            <a:r>
              <a:rPr smtClean="0"/>
              <a:t>A Story of </a:t>
            </a:r>
            <a:r>
              <a:rPr i="1" smtClean="0"/>
              <a:t>Hevea brasiliensis</a:t>
            </a:r>
            <a:endParaRPr lang="en-US" dirty="0"/>
          </a:p>
        </p:txBody>
      </p:sp>
      <p:sp>
        <p:nvSpPr>
          <p:cNvPr id="1026" name="AutoShape 2" descr="http://www.rain-tree.com/Plant-Images/Hevea_brasiliensis_p1gif.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rain-tree.com/Plant-Images/Hevea_brasiliensis_p1gif.gif"/>
          <p:cNvPicPr>
            <a:picLocks noChangeAspect="1" noChangeArrowheads="1"/>
          </p:cNvPicPr>
          <p:nvPr/>
        </p:nvPicPr>
        <p:blipFill>
          <a:blip r:embed="rId2"/>
          <a:srcRect/>
          <a:stretch>
            <a:fillRect/>
          </a:stretch>
        </p:blipFill>
        <p:spPr bwMode="auto">
          <a:xfrm>
            <a:off x="4876800" y="1752600"/>
            <a:ext cx="3821581" cy="4191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410200" cy="4572000"/>
          </a:xfrm>
        </p:spPr>
        <p:txBody>
          <a:bodyPr>
            <a:normAutofit lnSpcReduction="10000"/>
          </a:bodyPr>
          <a:lstStyle/>
          <a:p>
            <a:r>
              <a:rPr lang="en-US" dirty="0" smtClean="0"/>
              <a:t>Rubber is made from the latex that is produced in </a:t>
            </a:r>
            <a:r>
              <a:rPr lang="en-US" dirty="0" err="1" smtClean="0"/>
              <a:t>laticifers</a:t>
            </a:r>
            <a:r>
              <a:rPr lang="en-US" dirty="0" smtClean="0"/>
              <a:t> of the plant. </a:t>
            </a:r>
          </a:p>
          <a:p>
            <a:r>
              <a:rPr lang="en-US" dirty="0" smtClean="0"/>
              <a:t>There are many plants that produce latex. One worth mentioning  is the </a:t>
            </a:r>
            <a:r>
              <a:rPr lang="en-US" dirty="0" err="1" smtClean="0"/>
              <a:t>Gauyule</a:t>
            </a:r>
            <a:r>
              <a:rPr lang="en-US" dirty="0" smtClean="0"/>
              <a:t>, </a:t>
            </a:r>
            <a:r>
              <a:rPr lang="en-US" i="1" dirty="0" err="1" smtClean="0"/>
              <a:t>Parthenium</a:t>
            </a:r>
            <a:r>
              <a:rPr lang="en-US" i="1" dirty="0" smtClean="0"/>
              <a:t> </a:t>
            </a:r>
            <a:r>
              <a:rPr lang="en-US" i="1" dirty="0" err="1" smtClean="0"/>
              <a:t>argentatum</a:t>
            </a:r>
            <a:r>
              <a:rPr lang="en-US" i="1" dirty="0" smtClean="0"/>
              <a:t>, </a:t>
            </a:r>
            <a:r>
              <a:rPr lang="en-US" dirty="0" smtClean="0"/>
              <a:t>which grows in the </a:t>
            </a:r>
            <a:r>
              <a:rPr lang="en-US" dirty="0" err="1" smtClean="0"/>
              <a:t>Chiuahuan</a:t>
            </a:r>
            <a:r>
              <a:rPr lang="en-US" dirty="0" smtClean="0"/>
              <a:t> Desert of southwestern Texas and nearby in Mexico. </a:t>
            </a:r>
          </a:p>
          <a:p>
            <a:r>
              <a:rPr lang="en-US" dirty="0" smtClean="0"/>
              <a:t>Latex serves the plant as a antiherbivory defense mechanism. </a:t>
            </a:r>
            <a:endParaRPr lang="en-US" dirty="0"/>
          </a:p>
        </p:txBody>
      </p:sp>
      <p:sp>
        <p:nvSpPr>
          <p:cNvPr id="3" name="Title 2"/>
          <p:cNvSpPr>
            <a:spLocks noGrp="1"/>
          </p:cNvSpPr>
          <p:nvPr>
            <p:ph type="title"/>
          </p:nvPr>
        </p:nvSpPr>
        <p:spPr/>
        <p:txBody>
          <a:bodyPr/>
          <a:lstStyle/>
          <a:p>
            <a:r>
              <a:rPr smtClean="0"/>
              <a:t>Latex </a:t>
            </a:r>
            <a:endParaRPr lang="en-US" dirty="0"/>
          </a:p>
        </p:txBody>
      </p:sp>
      <p:pic>
        <p:nvPicPr>
          <p:cNvPr id="6" name="Picture 5" descr="Latex.jpg"/>
          <p:cNvPicPr>
            <a:picLocks noChangeAspect="1"/>
          </p:cNvPicPr>
          <p:nvPr/>
        </p:nvPicPr>
        <p:blipFill>
          <a:blip r:embed="rId2"/>
          <a:stretch>
            <a:fillRect/>
          </a:stretch>
        </p:blipFill>
        <p:spPr>
          <a:xfrm rot="209391">
            <a:off x="5816175" y="2057400"/>
            <a:ext cx="2955745" cy="353507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believed that Christopher Columbus found rubber during his second trip to the Americas (1493-1496).</a:t>
            </a:r>
          </a:p>
          <a:p>
            <a:r>
              <a:rPr lang="en-US" dirty="0" smtClean="0"/>
              <a:t>Spanish explorers also found rubber being used by native Indians in Mexico in the year 1521. </a:t>
            </a:r>
          </a:p>
          <a:p>
            <a:r>
              <a:rPr lang="en-US" dirty="0" smtClean="0"/>
              <a:t>The Indians made small bouncing balls that they used in games. </a:t>
            </a:r>
          </a:p>
          <a:p>
            <a:r>
              <a:rPr lang="en-US" dirty="0" smtClean="0"/>
              <a:t>In 1615 it is described in a book by Juan de Torquemada, </a:t>
            </a:r>
            <a:r>
              <a:rPr lang="en-US" i="1" dirty="0" err="1" smtClean="0"/>
              <a:t>Monarquia</a:t>
            </a:r>
            <a:r>
              <a:rPr lang="en-US" i="1" dirty="0" smtClean="0"/>
              <a:t> </a:t>
            </a:r>
            <a:r>
              <a:rPr lang="en-US" i="1" dirty="0" err="1" smtClean="0"/>
              <a:t>indiana</a:t>
            </a:r>
            <a:r>
              <a:rPr lang="en-US" i="1" dirty="0" smtClean="0"/>
              <a:t>, </a:t>
            </a:r>
            <a:r>
              <a:rPr lang="en-US" dirty="0" smtClean="0"/>
              <a:t>of natives using the latex of a tree know as </a:t>
            </a:r>
            <a:r>
              <a:rPr lang="en-US" i="1" dirty="0" err="1" smtClean="0"/>
              <a:t>Ule</a:t>
            </a:r>
            <a:r>
              <a:rPr lang="en-US" i="1" dirty="0" smtClean="0"/>
              <a:t> </a:t>
            </a:r>
            <a:r>
              <a:rPr lang="en-US" dirty="0" smtClean="0"/>
              <a:t>to waterproof clothing. </a:t>
            </a:r>
            <a:endParaRPr lang="en-US" dirty="0"/>
          </a:p>
        </p:txBody>
      </p:sp>
      <p:sp>
        <p:nvSpPr>
          <p:cNvPr id="3" name="Title 2"/>
          <p:cNvSpPr>
            <a:spLocks noGrp="1"/>
          </p:cNvSpPr>
          <p:nvPr>
            <p:ph type="title"/>
          </p:nvPr>
        </p:nvSpPr>
        <p:spPr/>
        <p:txBody>
          <a:bodyPr/>
          <a:lstStyle/>
          <a:p>
            <a:r>
              <a:rPr smtClean="0"/>
              <a:t>History of Rubber and Its Uses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228600" y="457200"/>
            <a:ext cx="4876800" cy="5791200"/>
          </a:xfrm>
        </p:spPr>
        <p:txBody>
          <a:bodyPr>
            <a:normAutofit/>
          </a:bodyPr>
          <a:lstStyle/>
          <a:p>
            <a:pPr>
              <a:buFont typeface="Arial" pitchFamily="34" charset="0"/>
              <a:buChar char="•"/>
            </a:pPr>
            <a:r>
              <a:rPr lang="en-US" dirty="0" smtClean="0"/>
              <a:t>In 1770, Dr. Joseph Priestly, who discovered oxygen, gave rubber it’s name when he noted that it worked well at rubbing pencil marks from paper. </a:t>
            </a:r>
          </a:p>
          <a:p>
            <a:pPr>
              <a:buFont typeface="Arial" pitchFamily="34" charset="0"/>
              <a:buChar char="•"/>
            </a:pPr>
            <a:r>
              <a:rPr lang="en-US" dirty="0" smtClean="0"/>
              <a:t>In the year </a:t>
            </a:r>
            <a:r>
              <a:rPr lang="en-US" dirty="0" smtClean="0"/>
              <a:t>1823, Charles Mackintosh used rubber dissolved in </a:t>
            </a:r>
            <a:r>
              <a:rPr lang="en-US" dirty="0" err="1" smtClean="0"/>
              <a:t>naptha</a:t>
            </a:r>
            <a:r>
              <a:rPr lang="en-US" dirty="0" smtClean="0"/>
              <a:t> to coat fabrics and create waterproof  jackets. At that time, rubber products would tend to get sticky when hot and brittle when cold.</a:t>
            </a:r>
          </a:p>
        </p:txBody>
      </p:sp>
      <p:pic>
        <p:nvPicPr>
          <p:cNvPr id="5" name="Content Placeholder 4" descr="Charles_Macintosh_portrait.jpg"/>
          <p:cNvPicPr>
            <a:picLocks noGrp="1" noChangeAspect="1"/>
          </p:cNvPicPr>
          <p:nvPr>
            <p:ph sz="half" idx="4294967295"/>
          </p:nvPr>
        </p:nvPicPr>
        <p:blipFill>
          <a:blip r:embed="rId2"/>
          <a:stretch>
            <a:fillRect/>
          </a:stretch>
        </p:blipFill>
        <p:spPr>
          <a:xfrm>
            <a:off x="6553200" y="3200400"/>
            <a:ext cx="1981200" cy="2521229"/>
          </a:xfrm>
          <a:prstGeom prst="rect">
            <a:avLst/>
          </a:prstGeom>
          <a:ln>
            <a:noFill/>
          </a:ln>
          <a:effectLst>
            <a:outerShdw blurRad="190500" algn="tl" rotWithShape="0">
              <a:srgbClr val="000000">
                <a:alpha val="70000"/>
              </a:srgbClr>
            </a:outerShdw>
          </a:effectLst>
        </p:spPr>
      </p:pic>
      <p:pic>
        <p:nvPicPr>
          <p:cNvPr id="6" name="Picture 5" descr="joseph_priestly.jpg"/>
          <p:cNvPicPr>
            <a:picLocks noChangeAspect="1"/>
          </p:cNvPicPr>
          <p:nvPr/>
        </p:nvPicPr>
        <p:blipFill>
          <a:blip r:embed="rId3" cstate="print"/>
          <a:stretch>
            <a:fillRect/>
          </a:stretch>
        </p:blipFill>
        <p:spPr>
          <a:xfrm>
            <a:off x="5486400" y="685800"/>
            <a:ext cx="1905000" cy="246703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C. Goodyear.jpg"/>
          <p:cNvPicPr>
            <a:picLocks noChangeAspect="1"/>
          </p:cNvPicPr>
          <p:nvPr/>
        </p:nvPicPr>
        <p:blipFill>
          <a:blip r:embed="rId2"/>
          <a:stretch>
            <a:fillRect/>
          </a:stretch>
        </p:blipFill>
        <p:spPr>
          <a:xfrm>
            <a:off x="5486400" y="2438400"/>
            <a:ext cx="3200399" cy="4069293"/>
          </a:xfrm>
          <a:prstGeom prst="roundRect">
            <a:avLst>
              <a:gd name="adj" fmla="val 7692"/>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Content Placeholder 1"/>
          <p:cNvSpPr>
            <a:spLocks noGrp="1"/>
          </p:cNvSpPr>
          <p:nvPr>
            <p:ph idx="1"/>
          </p:nvPr>
        </p:nvSpPr>
        <p:spPr>
          <a:xfrm>
            <a:off x="381000" y="1371600"/>
            <a:ext cx="5562600" cy="4572000"/>
          </a:xfrm>
        </p:spPr>
        <p:txBody>
          <a:bodyPr/>
          <a:lstStyle/>
          <a:p>
            <a:r>
              <a:rPr lang="en-US" dirty="0" smtClean="0"/>
              <a:t>In 1839, Charles Goodyear discovered that rubber treated under heat and pressure with sulfur and lead oxide resulted in large improvements of its elasticity, as well as, its ability to withstand changes in temperature. </a:t>
            </a:r>
          </a:p>
          <a:p>
            <a:r>
              <a:rPr lang="en-US" dirty="0" smtClean="0"/>
              <a:t>The process of vulcanization stabilizes the rubber due to the cross-linking of five-carbon isoprene chains. </a:t>
            </a:r>
          </a:p>
          <a:p>
            <a:pPr>
              <a:buNone/>
            </a:pPr>
            <a:endParaRPr lang="en-US" dirty="0"/>
          </a:p>
        </p:txBody>
      </p:sp>
      <p:sp>
        <p:nvSpPr>
          <p:cNvPr id="3" name="Title 2"/>
          <p:cNvSpPr>
            <a:spLocks noGrp="1"/>
          </p:cNvSpPr>
          <p:nvPr>
            <p:ph type="title"/>
          </p:nvPr>
        </p:nvSpPr>
        <p:spPr>
          <a:xfrm>
            <a:off x="304800" y="0"/>
            <a:ext cx="8229600" cy="1219200"/>
          </a:xfrm>
        </p:spPr>
        <p:txBody>
          <a:bodyPr/>
          <a:lstStyle/>
          <a:p>
            <a:r>
              <a:rPr smtClean="0"/>
              <a:t>Vulcanisation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Rubbers Role in Rolling Tires</a:t>
            </a:r>
            <a:endParaRPr lang="en-US" dirty="0"/>
          </a:p>
        </p:txBody>
      </p:sp>
      <p:sp>
        <p:nvSpPr>
          <p:cNvPr id="7" name="Content Placeholder 6"/>
          <p:cNvSpPr>
            <a:spLocks noGrp="1"/>
          </p:cNvSpPr>
          <p:nvPr>
            <p:ph sz="half" idx="1"/>
          </p:nvPr>
        </p:nvSpPr>
        <p:spPr/>
        <p:txBody>
          <a:bodyPr/>
          <a:lstStyle/>
          <a:p>
            <a:r>
              <a:rPr lang="en-US" dirty="0" smtClean="0"/>
              <a:t>The first solid rubber tires are believed to have been developed by a Frenchman as early as 1835. And is noted that Thomas Hancock, with the manufacturing help of Mackintosh, made tires for carriages as early as 1846.</a:t>
            </a:r>
            <a:endParaRPr lang="en-US" dirty="0"/>
          </a:p>
        </p:txBody>
      </p:sp>
      <p:sp>
        <p:nvSpPr>
          <p:cNvPr id="8" name="Content Placeholder 7"/>
          <p:cNvSpPr>
            <a:spLocks noGrp="1"/>
          </p:cNvSpPr>
          <p:nvPr>
            <p:ph sz="half" idx="2"/>
          </p:nvPr>
        </p:nvSpPr>
        <p:spPr>
          <a:xfrm>
            <a:off x="4495800" y="1524000"/>
            <a:ext cx="4343400" cy="4572000"/>
          </a:xfrm>
        </p:spPr>
        <p:txBody>
          <a:bodyPr>
            <a:normAutofit/>
          </a:bodyPr>
          <a:lstStyle/>
          <a:p>
            <a:r>
              <a:rPr lang="en-US" sz="2550" dirty="0" smtClean="0"/>
              <a:t>The pneumatic tire was developed in 1845, by Robert William Thompson.</a:t>
            </a:r>
          </a:p>
          <a:p>
            <a:r>
              <a:rPr lang="en-US" sz="2550" dirty="0" smtClean="0"/>
              <a:t>It was not until 1888 that John B. Dunlop  developed the inner tube tire for his son’s tricycle. It was only ten years later in 1898 when tires were first being made for automobiles and rapid expansion began.</a:t>
            </a:r>
            <a:endParaRPr lang="en-US" sz="255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All of the world’s original supply of good rubber grew from the rainforests of Brazil. The Government intended to keep a monopoly on rubber and placed an embargo on plants and seeds. </a:t>
            </a:r>
          </a:p>
          <a:p>
            <a:r>
              <a:rPr lang="en-US" dirty="0" smtClean="0"/>
              <a:t>In 1876, Henry Wickham was successful in smuggling seeds of the rubber tree out of Brazil and back to the Kew Garden in London. </a:t>
            </a:r>
          </a:p>
          <a:p>
            <a:r>
              <a:rPr lang="en-US" dirty="0" smtClean="0"/>
              <a:t>Forty saplings from Kew were taken to Ceylon in southeast Asia to start the first plantation. Presently there are over </a:t>
            </a:r>
            <a:r>
              <a:rPr lang="en-US" dirty="0" smtClean="0"/>
              <a:t>8 million </a:t>
            </a:r>
            <a:r>
              <a:rPr lang="en-US" dirty="0" smtClean="0"/>
              <a:t>hectares devoted to rubber plantations worldwide.</a:t>
            </a:r>
            <a:endParaRPr lang="en-US" dirty="0"/>
          </a:p>
        </p:txBody>
      </p:sp>
      <p:sp>
        <p:nvSpPr>
          <p:cNvPr id="3" name="Title 2"/>
          <p:cNvSpPr>
            <a:spLocks noGrp="1"/>
          </p:cNvSpPr>
          <p:nvPr>
            <p:ph type="title"/>
          </p:nvPr>
        </p:nvSpPr>
        <p:spPr/>
        <p:txBody>
          <a:bodyPr/>
          <a:lstStyle/>
          <a:p>
            <a:r>
              <a:rPr smtClean="0"/>
              <a:t>To Meet the Demand for Rubber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4191000" cy="4800600"/>
          </a:xfrm>
        </p:spPr>
        <p:txBody>
          <a:bodyPr>
            <a:normAutofit fontScale="92500" lnSpcReduction="10000"/>
          </a:bodyPr>
          <a:lstStyle/>
          <a:p>
            <a:r>
              <a:rPr lang="en-US" sz="2400" dirty="0" smtClean="0"/>
              <a:t>Although a rubber tree can grow to 40 meters in the wild. Plantation trees are kept to 25 meters in height.</a:t>
            </a:r>
            <a:endParaRPr lang="en-US" sz="2400" dirty="0" smtClean="0"/>
          </a:p>
          <a:p>
            <a:r>
              <a:rPr lang="en-US" sz="2400" dirty="0" smtClean="0"/>
              <a:t>A rubber tree takes 5 to 10 years to mature before it can be used as a source of latex for rubber. </a:t>
            </a:r>
          </a:p>
          <a:p>
            <a:r>
              <a:rPr lang="en-US" sz="2400" dirty="0" smtClean="0"/>
              <a:t>A rubber tree will live for about 100 years, but plantation trees are replanted every 30 years due to reduction in latex production to an uneconomic level. </a:t>
            </a:r>
            <a:endParaRPr lang="en-US" sz="2400" dirty="0"/>
          </a:p>
        </p:txBody>
      </p:sp>
      <p:sp>
        <p:nvSpPr>
          <p:cNvPr id="3" name="Title 2"/>
          <p:cNvSpPr>
            <a:spLocks noGrp="1"/>
          </p:cNvSpPr>
          <p:nvPr>
            <p:ph type="title"/>
          </p:nvPr>
        </p:nvSpPr>
        <p:spPr>
          <a:xfrm>
            <a:off x="457200" y="0"/>
            <a:ext cx="8229600" cy="1219200"/>
          </a:xfrm>
        </p:spPr>
        <p:txBody>
          <a:bodyPr/>
          <a:lstStyle/>
          <a:p>
            <a:r>
              <a:rPr smtClean="0"/>
              <a:t>Wild Rubber to Plantation Rubber</a:t>
            </a:r>
            <a:endParaRPr lang="en-US" dirty="0"/>
          </a:p>
        </p:txBody>
      </p:sp>
      <p:pic>
        <p:nvPicPr>
          <p:cNvPr id="4" name="Picture 3" descr="Latex collection.jpg"/>
          <p:cNvPicPr>
            <a:picLocks noChangeAspect="1"/>
          </p:cNvPicPr>
          <p:nvPr/>
        </p:nvPicPr>
        <p:blipFill>
          <a:blip r:embed="rId2" cstate="print"/>
          <a:stretch>
            <a:fillRect/>
          </a:stretch>
        </p:blipFill>
        <p:spPr>
          <a:xfrm>
            <a:off x="4495800" y="1981200"/>
            <a:ext cx="4267200" cy="3200400"/>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566</TotalTime>
  <Words>1038</Words>
  <Application>Microsoft Office PowerPoint</Application>
  <PresentationFormat>On-screen Show (4:3)</PresentationFormat>
  <Paragraphs>62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Paper</vt:lpstr>
      <vt:lpstr> Does Natural Rubber Still Hold Economic Importance?</vt:lpstr>
      <vt:lpstr>A Story of Hevea brasiliensis</vt:lpstr>
      <vt:lpstr>Latex </vt:lpstr>
      <vt:lpstr>History of Rubber and Its Uses </vt:lpstr>
      <vt:lpstr>Slide 5</vt:lpstr>
      <vt:lpstr>Vulcanisation </vt:lpstr>
      <vt:lpstr>Rubbers Role in Rolling Tires</vt:lpstr>
      <vt:lpstr>To Meet the Demand for Rubber</vt:lpstr>
      <vt:lpstr>Wild Rubber to Plantation Rubber</vt:lpstr>
      <vt:lpstr>Rubber for Tires</vt:lpstr>
      <vt:lpstr>Automobiles Driving the Industry</vt:lpstr>
      <vt:lpstr>Synthetic Rubber </vt:lpstr>
      <vt:lpstr>Economic Importance and Stability</vt:lpstr>
      <vt:lpstr>Greener Tires</vt:lpstr>
      <vt:lpstr>Conclusion</vt:lpstr>
      <vt:lpstr>References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Does Natural Rubber Still Hold Econmic Importance?</dc:title>
  <dc:creator> </dc:creator>
  <cp:lastModifiedBy> </cp:lastModifiedBy>
  <cp:revision>8</cp:revision>
  <dcterms:created xsi:type="dcterms:W3CDTF">2009-10-26T20:05:52Z</dcterms:created>
  <dcterms:modified xsi:type="dcterms:W3CDTF">2009-10-27T05:31:52Z</dcterms:modified>
</cp:coreProperties>
</file>