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59" r:id="rId5"/>
    <p:sldId id="258" r:id="rId6"/>
    <p:sldId id="267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727" autoAdjust="0"/>
  </p:normalViewPr>
  <p:slideViewPr>
    <p:cSldViewPr>
      <p:cViewPr varScale="1">
        <p:scale>
          <a:sx n="63" d="100"/>
          <a:sy n="63" d="100"/>
        </p:scale>
        <p:origin x="-1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83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B506-C768-4888-902F-A54542A8B9B6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B45-A0CC-4F02-96B7-AB566675710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B506-C768-4888-902F-A54542A8B9B6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B45-A0CC-4F02-96B7-AB56667571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B506-C768-4888-902F-A54542A8B9B6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B45-A0CC-4F02-96B7-AB56667571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B506-C768-4888-902F-A54542A8B9B6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B45-A0CC-4F02-96B7-AB56667571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B506-C768-4888-902F-A54542A8B9B6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F404B45-A0CC-4F02-96B7-AB56667571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B506-C768-4888-902F-A54542A8B9B6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B45-A0CC-4F02-96B7-AB56667571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B506-C768-4888-902F-A54542A8B9B6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B45-A0CC-4F02-96B7-AB56667571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B506-C768-4888-902F-A54542A8B9B6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B45-A0CC-4F02-96B7-AB56667571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B506-C768-4888-902F-A54542A8B9B6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B45-A0CC-4F02-96B7-AB56667571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B506-C768-4888-902F-A54542A8B9B6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B45-A0CC-4F02-96B7-AB56667571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B506-C768-4888-902F-A54542A8B9B6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4B45-A0CC-4F02-96B7-AB56667571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7C6B506-C768-4888-902F-A54542A8B9B6}" type="datetimeFigureOut">
              <a:rPr lang="en-US" smtClean="0"/>
              <a:t>9/17/2009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F404B45-A0CC-4F02-96B7-AB56667571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1828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Guarana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362200"/>
            <a:ext cx="6400800" cy="1752600"/>
          </a:xfrm>
        </p:spPr>
        <p:txBody>
          <a:bodyPr>
            <a:normAutofit fontScale="55000" lnSpcReduction="20000"/>
          </a:bodyPr>
          <a:lstStyle/>
          <a:p>
            <a:r>
              <a:rPr lang="en-US" sz="4000" dirty="0" smtClean="0"/>
              <a:t>Is guarana a potential replacement for coffee as a source of caffeine and other drinks or supplements?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4400" dirty="0" smtClean="0"/>
              <a:t>Jonathan Kordsmeier</a:t>
            </a:r>
            <a:endParaRPr lang="en-US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Is it better or worse?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adverse effects of guarana consumption can be seen within high caffeine consumption</a:t>
            </a:r>
          </a:p>
          <a:p>
            <a:r>
              <a:rPr lang="en-US" dirty="0" smtClean="0"/>
              <a:t>Until more studies are completed and more strict regulations are placed on guarana it may not be possible to tell whether one is better or worse</a:t>
            </a:r>
          </a:p>
          <a:p>
            <a:r>
              <a:rPr lang="en-US" dirty="0" smtClean="0"/>
              <a:t>“Everything in moderation”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What is guarana?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Guarana </a:t>
            </a:r>
            <a:r>
              <a:rPr lang="en-US" dirty="0" smtClean="0"/>
              <a:t>(Paullinia cupanais) a shrub found in South American countries, mainly Brazil.</a:t>
            </a:r>
          </a:p>
          <a:p>
            <a:r>
              <a:rPr lang="en-US" dirty="0" smtClean="0"/>
              <a:t>Plant produces a berry containing many chemical compounds including:</a:t>
            </a:r>
          </a:p>
          <a:p>
            <a:pPr lvl="1"/>
            <a:r>
              <a:rPr lang="en-US" dirty="0" smtClean="0"/>
              <a:t>Caffeine and Guanine (chemically identical)</a:t>
            </a:r>
          </a:p>
          <a:p>
            <a:pPr lvl="1"/>
            <a:r>
              <a:rPr lang="en-US" dirty="0" smtClean="0"/>
              <a:t>Protein, Fat, Starch</a:t>
            </a:r>
          </a:p>
          <a:p>
            <a:pPr lvl="1"/>
            <a:r>
              <a:rPr lang="en-US" dirty="0" smtClean="0"/>
              <a:t>Theobromine, Theophylline (cardiac stimulants)</a:t>
            </a:r>
          </a:p>
          <a:p>
            <a:pPr lvl="1"/>
            <a:r>
              <a:rPr lang="en-US" dirty="0" smtClean="0"/>
              <a:t>Antioxidants</a:t>
            </a:r>
            <a:endParaRPr lang="en-US" dirty="0" smtClean="0"/>
          </a:p>
          <a:p>
            <a:r>
              <a:rPr lang="en-US" dirty="0" smtClean="0"/>
              <a:t>Introduced to Westerners in the 17</a:t>
            </a:r>
            <a:r>
              <a:rPr lang="en-US" baseline="30000" dirty="0" smtClean="0"/>
              <a:t>th</a:t>
            </a:r>
            <a:r>
              <a:rPr lang="en-US" dirty="0" smtClean="0"/>
              <a:t> century and Commercialized in 1958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How is it prepared?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seed is cooked, shelled, and then washed</a:t>
            </a:r>
          </a:p>
          <a:p>
            <a:r>
              <a:rPr lang="en-US" dirty="0" smtClean="0"/>
              <a:t>It is then ground into a fine powder</a:t>
            </a:r>
          </a:p>
          <a:p>
            <a:pPr lvl="1"/>
            <a:r>
              <a:rPr lang="en-US" dirty="0" smtClean="0"/>
              <a:t>Can be added to most any liquid</a:t>
            </a:r>
          </a:p>
          <a:p>
            <a:r>
              <a:rPr lang="en-US" dirty="0" smtClean="0"/>
              <a:t>The powder can also be kneaded into</a:t>
            </a:r>
          </a:p>
          <a:p>
            <a:pPr lvl="1">
              <a:buNone/>
            </a:pPr>
            <a:r>
              <a:rPr lang="en-US" sz="2800" dirty="0" smtClean="0"/>
              <a:t>a dough and shaped into bars that can be</a:t>
            </a:r>
          </a:p>
          <a:p>
            <a:pPr lvl="1">
              <a:buNone/>
            </a:pPr>
            <a:r>
              <a:rPr lang="en-US" sz="2800" dirty="0" smtClean="0"/>
              <a:t>mixed into drinks , but is typically added with</a:t>
            </a:r>
          </a:p>
          <a:p>
            <a:pPr lvl="1">
              <a:buNone/>
            </a:pPr>
            <a:r>
              <a:rPr lang="en-US" sz="2800" dirty="0" smtClean="0"/>
              <a:t>s</a:t>
            </a:r>
            <a:r>
              <a:rPr lang="en-US" sz="2800" dirty="0" smtClean="0"/>
              <a:t>ugar because of the somewhat bitter taste</a:t>
            </a:r>
          </a:p>
        </p:txBody>
      </p:sp>
      <p:pic>
        <p:nvPicPr>
          <p:cNvPr id="4" name="Picture 3" descr="guarana pow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2133600"/>
            <a:ext cx="1671637" cy="152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 descr="guarana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80000" y="3810000"/>
            <a:ext cx="4064000" cy="3048000"/>
          </a:xfrm>
        </p:spPr>
      </p:pic>
      <p:pic>
        <p:nvPicPr>
          <p:cNvPr id="9" name="Picture 8" descr="guarana-ey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0"/>
            <a:ext cx="4038600" cy="3836398"/>
          </a:xfrm>
          <a:prstGeom prst="rect">
            <a:avLst/>
          </a:prstGeom>
        </p:spPr>
      </p:pic>
      <p:pic>
        <p:nvPicPr>
          <p:cNvPr id="10" name="Picture 9" descr="Koeh-23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5105400" cy="6858000"/>
          </a:xfrm>
          <a:prstGeom prst="rect">
            <a:avLst/>
          </a:prstGeom>
        </p:spPr>
      </p:pic>
      <p:pic>
        <p:nvPicPr>
          <p:cNvPr id="11" name="Picture 10" descr="imag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53000" y="0"/>
            <a:ext cx="4191000" cy="38766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Why is it significant?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Guarana seeds contain 2-3 times the amount of caffeine found within coffee seeds</a:t>
            </a:r>
          </a:p>
          <a:p>
            <a:r>
              <a:rPr lang="en-US" dirty="0" smtClean="0"/>
              <a:t>Can be used as an herbal supplement with many benefits:</a:t>
            </a:r>
          </a:p>
          <a:p>
            <a:pPr lvl="1"/>
            <a:r>
              <a:rPr lang="en-US" dirty="0" smtClean="0"/>
              <a:t>Increased energy, cognition, and memory retention</a:t>
            </a:r>
          </a:p>
          <a:p>
            <a:pPr lvl="1"/>
            <a:r>
              <a:rPr lang="en-US" dirty="0" smtClean="0"/>
              <a:t>Weight loss supplement</a:t>
            </a:r>
          </a:p>
          <a:p>
            <a:pPr lvl="1"/>
            <a:r>
              <a:rPr lang="en-US" dirty="0" smtClean="0"/>
              <a:t>Contains a significant amount of antioxidants</a:t>
            </a:r>
          </a:p>
          <a:p>
            <a:r>
              <a:rPr lang="en-US" dirty="0" smtClean="0"/>
              <a:t>Used as ingredients to drinks and foods, especially within Brazil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antartic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71600" cy="1371600"/>
          </a:xfrm>
        </p:spPr>
      </p:pic>
      <p:pic>
        <p:nvPicPr>
          <p:cNvPr id="5" name="Picture 4" descr="butt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7000" y="5105400"/>
            <a:ext cx="2667000" cy="1752600"/>
          </a:xfrm>
          <a:prstGeom prst="rect">
            <a:avLst/>
          </a:prstGeom>
        </p:spPr>
      </p:pic>
      <p:pic>
        <p:nvPicPr>
          <p:cNvPr id="6" name="Picture 5" descr="pow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71600" y="0"/>
            <a:ext cx="1371600" cy="1388826"/>
          </a:xfrm>
          <a:prstGeom prst="rect">
            <a:avLst/>
          </a:prstGeom>
        </p:spPr>
      </p:pic>
      <p:pic>
        <p:nvPicPr>
          <p:cNvPr id="7" name="Picture 6" descr="energi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1371600"/>
            <a:ext cx="2743200" cy="1896666"/>
          </a:xfrm>
          <a:prstGeom prst="rect">
            <a:avLst/>
          </a:prstGeom>
        </p:spPr>
      </p:pic>
      <p:pic>
        <p:nvPicPr>
          <p:cNvPr id="8" name="Picture 7" descr="pur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77001" y="0"/>
            <a:ext cx="2667000" cy="2617974"/>
          </a:xfrm>
          <a:prstGeom prst="rect">
            <a:avLst/>
          </a:prstGeom>
        </p:spPr>
      </p:pic>
      <p:pic>
        <p:nvPicPr>
          <p:cNvPr id="9" name="Picture 8" descr="table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3276601"/>
            <a:ext cx="2705100" cy="3581400"/>
          </a:xfrm>
          <a:prstGeom prst="rect">
            <a:avLst/>
          </a:prstGeom>
        </p:spPr>
      </p:pic>
      <p:pic>
        <p:nvPicPr>
          <p:cNvPr id="10" name="Picture 9" descr="lifeplan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477000" y="2438400"/>
            <a:ext cx="2667000" cy="2895600"/>
          </a:xfrm>
          <a:prstGeom prst="rect">
            <a:avLst/>
          </a:prstGeom>
        </p:spPr>
      </p:pic>
      <p:pic>
        <p:nvPicPr>
          <p:cNvPr id="11" name="Picture 10" descr="no sleep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743200" y="0"/>
            <a:ext cx="3813284" cy="3276600"/>
          </a:xfrm>
          <a:prstGeom prst="rect">
            <a:avLst/>
          </a:prstGeom>
        </p:spPr>
      </p:pic>
      <p:pic>
        <p:nvPicPr>
          <p:cNvPr id="13" name="Picture 12" descr="guarana-pure-banner-ad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322233" y="3276600"/>
            <a:ext cx="4283355" cy="3581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Why is it economically relevant?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Guarana containing drinks exceed sales of cola containing drinks in Brazil</a:t>
            </a:r>
          </a:p>
          <a:p>
            <a:r>
              <a:rPr lang="en-US" dirty="0" smtClean="0"/>
              <a:t>It is used in hundreds of drinks sold commercially within the US including soft-drinks, teas, and energy “shots”</a:t>
            </a:r>
          </a:p>
          <a:p>
            <a:r>
              <a:rPr lang="en-US" dirty="0" smtClean="0"/>
              <a:t>Guarana is sometimes sold as a weight loss supplement that can burn fat as well as increasing energy levels and detoxifying the body</a:t>
            </a:r>
          </a:p>
          <a:p>
            <a:r>
              <a:rPr lang="en-US" dirty="0" smtClean="0"/>
              <a:t>A seemingly cure-all supplement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What are the disadvantages?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only generally recognized as safe(GRAS) within the United States</a:t>
            </a:r>
          </a:p>
          <a:p>
            <a:r>
              <a:rPr lang="en-US" dirty="0" smtClean="0"/>
              <a:t>Due to effects of larger amounts of caffeine excessive consumption of guarana can lead to jitters or even onset seizures in some</a:t>
            </a:r>
          </a:p>
          <a:p>
            <a:r>
              <a:rPr lang="en-US" dirty="0" smtClean="0"/>
              <a:t>Detrimental to people with heart conditions and strongly disapproved for women who are pregnant</a:t>
            </a:r>
          </a:p>
          <a:p>
            <a:r>
              <a:rPr lang="en-US" dirty="0" smtClean="0"/>
              <a:t>Possibility of caffeine overdose</a:t>
            </a:r>
          </a:p>
          <a:p>
            <a:r>
              <a:rPr lang="en-US" dirty="0" smtClean="0"/>
              <a:t>Very few studies have been done to show true benefits or disadvantages of guarana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More disadvantages?!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not possible for consumers to accurately estimate how much caffeine they are consuming from guarana</a:t>
            </a:r>
          </a:p>
          <a:p>
            <a:r>
              <a:rPr lang="en-US" dirty="0" smtClean="0"/>
              <a:t>Not recommended to people with heart conditions, diabetes, high blood pressure, epilepsy, anxiety, insomnia</a:t>
            </a:r>
          </a:p>
          <a:p>
            <a:r>
              <a:rPr lang="en-US" dirty="0" smtClean="0"/>
              <a:t>Serious adverse effects such as risk of stroke, hemorrhage, myocardial infarction, and sudden death associated to increased heart rate, blood pressure, and changes in glucose or potassium levels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</TotalTime>
  <Words>460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Guarana</vt:lpstr>
      <vt:lpstr>What is guarana?</vt:lpstr>
      <vt:lpstr>How is it prepared?</vt:lpstr>
      <vt:lpstr>Slide 4</vt:lpstr>
      <vt:lpstr>Why is it significant?</vt:lpstr>
      <vt:lpstr>Slide 6</vt:lpstr>
      <vt:lpstr>Why is it economically relevant?</vt:lpstr>
      <vt:lpstr>What are the disadvantages?</vt:lpstr>
      <vt:lpstr>More disadvantages?!</vt:lpstr>
      <vt:lpstr>Is it better or worse?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17</cp:revision>
  <dcterms:created xsi:type="dcterms:W3CDTF">2009-09-17T06:27:54Z</dcterms:created>
  <dcterms:modified xsi:type="dcterms:W3CDTF">2009-09-17T13:24:51Z</dcterms:modified>
</cp:coreProperties>
</file>