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6" autoAdjust="0"/>
    <p:restoredTop sz="94660"/>
  </p:normalViewPr>
  <p:slideViewPr>
    <p:cSldViewPr>
      <p:cViewPr varScale="1">
        <p:scale>
          <a:sx n="42" d="100"/>
          <a:sy n="42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1B24-C116-49E4-AC64-93F43F6363B6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C13-A803-4947-82A3-47ED150816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1B24-C116-49E4-AC64-93F43F6363B6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C13-A803-4947-82A3-47ED15081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1B24-C116-49E4-AC64-93F43F6363B6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C13-A803-4947-82A3-47ED15081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1B24-C116-49E4-AC64-93F43F6363B6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C13-A803-4947-82A3-47ED15081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1B24-C116-49E4-AC64-93F43F6363B6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D54C13-A803-4947-82A3-47ED15081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1B24-C116-49E4-AC64-93F43F6363B6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C13-A803-4947-82A3-47ED15081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1B24-C116-49E4-AC64-93F43F6363B6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C13-A803-4947-82A3-47ED15081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1B24-C116-49E4-AC64-93F43F6363B6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C13-A803-4947-82A3-47ED15081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1B24-C116-49E4-AC64-93F43F6363B6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C13-A803-4947-82A3-47ED15081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1B24-C116-49E4-AC64-93F43F6363B6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C13-A803-4947-82A3-47ED15081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1B24-C116-49E4-AC64-93F43F6363B6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C13-A803-4947-82A3-47ED15081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DD1B24-C116-49E4-AC64-93F43F6363B6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D54C13-A803-4947-82A3-47ED15081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www.bio.brandeis.edu/fieldbio/medicinal_plants/images/e_yew_berry2_full.jpg" TargetMode="External"/><Relationship Id="rId2" Type="http://schemas.openxmlformats.org/officeDocument/2006/relationships/hyperlink" Target="http://www.bio.brandeis.edu/fieldbio/medicinal_plants/images/e_yew_whole_ful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rds.yahoo.com/_ylt=A9G_bF9S7hZLdxgBlN.jzbkF/SIG=12folr8g5/EXP=1259880402/**http%3A/www.british-trees.com/guide/images/yew_leaf_scan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9G_bDlb6hZLqvUAmkGjzbkF/SIG=129unp08g/EXP=1259879387/**http%3A/www.flickr.com/photos/34538847@N08/3248370497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pedia.org/wiki/File:Taxol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rds.yahoo.com/_ylt=A9G_bF49QxdLgVoAy2GJzbkF;_ylu=X3oDMTBpc2VvdmQ2BHBvcwM3BHNlYwNzcgR2dGlkAw--/SIG=1g4g7356o/EXP=1259902141/**http%3A/images.search.yahoo.com/images/view%3Fback=http%253A%252F%252Fimages.search.yahoo.com%252Fsearch%252Fimages%253Fp%253DTaxol%2526ei%253DUTF-8%2526fr%253Db1ie7%2526fr2%253Dtab-web%26w=200%26h=170%26imgurl=www.hemonctoday.com%252F200011%252Ftaxol.jpg%26rurl=http%253A%252F%252Fwww.hemonctoday.com%252F200011%252Fframeset.asp%253Farticle%253Dpac.asp%26size=8k%26name=taxol%2Bjpg%26p=Taxol%26oid=7e9fa2e9d7c30822%26fr2=tab-web%26no=7%26tt=3207%26sigr=11u26imbq%26sigi=114dbeo73%26sigb=12ivs3koh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ocare.com/bio/paclitaxel.asp" TargetMode="External"/><Relationship Id="rId7" Type="http://schemas.openxmlformats.org/officeDocument/2006/relationships/hyperlink" Target="http://jjco.oxfordjournals.org/cgi/content/full/34/9/499" TargetMode="External"/><Relationship Id="rId2" Type="http://schemas.openxmlformats.org/officeDocument/2006/relationships/hyperlink" Target="http://www.britannica.com/EBchecked/topic/188318/English-y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scularweb.org/professionals/Research/Basic_Articles/Neointimal_hyperplasia_clowes.html" TargetMode="External"/><Relationship Id="rId5" Type="http://schemas.openxmlformats.org/officeDocument/2006/relationships/hyperlink" Target="http://www2.prnewswire.com/cgi-bin/stories.pl?ACCT=104&amp;STORY=/www/story/07-10-2000/0001261714&amp;EDATE" TargetMode="External"/><Relationship Id="rId4" Type="http://schemas.openxmlformats.org/officeDocument/2006/relationships/hyperlink" Target="http://pubs.acs.org/cen/coverstory/8228/8228greenchemistr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9434" cy="1676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is the Englis</a:t>
            </a:r>
            <a:r>
              <a:rPr lang="en-US" sz="3200" dirty="0" smtClean="0"/>
              <a:t>h Yew and how has it developed as an Effective Chemotherapy Agent?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2175352"/>
            <a:ext cx="5114778" cy="1101248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By Amy Evans</a:t>
            </a:r>
          </a:p>
          <a:p>
            <a:pPr algn="r"/>
            <a:r>
              <a:rPr lang="en-US" sz="2400" b="1" dirty="0" smtClean="0"/>
              <a:t>Economic Botany</a:t>
            </a:r>
            <a:endParaRPr lang="en-US" sz="2400" b="1" dirty="0"/>
          </a:p>
        </p:txBody>
      </p:sp>
      <p:pic>
        <p:nvPicPr>
          <p:cNvPr id="9" name="Picture 4" descr="Yew curtain by Webraria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1698"/>
            <a:ext cx="6248400" cy="4686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-76200"/>
            <a:ext cx="5715000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i="1" dirty="0" smtClean="0"/>
          </a:p>
          <a:p>
            <a:pPr algn="ctr"/>
            <a:endParaRPr lang="en-US" sz="1600" b="1" i="1" dirty="0" smtClean="0"/>
          </a:p>
          <a:p>
            <a:pPr algn="ctr"/>
            <a:endParaRPr lang="en-US" sz="1600" b="1" i="1" dirty="0" smtClean="0"/>
          </a:p>
          <a:p>
            <a:pPr algn="ctr"/>
            <a:endParaRPr lang="en-US" sz="1600" b="1" i="1" dirty="0" smtClean="0"/>
          </a:p>
          <a:p>
            <a:pPr algn="ctr">
              <a:buFont typeface="Courier New" pitchFamily="49" charset="0"/>
              <a:buChar char="o"/>
            </a:pPr>
            <a:endParaRPr lang="en-US" sz="2800" b="1" i="1" dirty="0" smtClean="0"/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Courier New" pitchFamily="49" charset="0"/>
              <a:buChar char="o"/>
            </a:pPr>
            <a:r>
              <a:rPr lang="en-US" sz="2800" b="1" dirty="0" smtClean="0"/>
              <a:t> Small to medium-sized evergreen tree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Courier New" pitchFamily="49" charset="0"/>
              <a:buChar char="o"/>
            </a:pPr>
            <a:r>
              <a:rPr lang="en-US" sz="2800" b="1" dirty="0" smtClean="0"/>
              <a:t> Reddish-brown trunk with dark, flat leaves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Courier New" pitchFamily="49" charset="0"/>
              <a:buChar char="o"/>
            </a:pPr>
            <a:r>
              <a:rPr lang="en-US" sz="2800" b="1" dirty="0" smtClean="0"/>
              <a:t> Every part of plant is </a:t>
            </a:r>
            <a:r>
              <a:rPr lang="en-US" sz="2800" b="1" dirty="0" smtClean="0"/>
              <a:t>		poisonous due </a:t>
            </a:r>
            <a:r>
              <a:rPr lang="en-US" sz="2800" b="1" dirty="0" smtClean="0"/>
              <a:t>to </a:t>
            </a:r>
            <a:r>
              <a:rPr lang="en-US" sz="2800" b="1" dirty="0" err="1" smtClean="0"/>
              <a:t>Taxine</a:t>
            </a:r>
            <a:r>
              <a:rPr lang="en-US" sz="2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102404" name="Picture 4" descr="English Yew- Click for Full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440781" cy="3124200"/>
          </a:xfrm>
          <a:prstGeom prst="rect">
            <a:avLst/>
          </a:prstGeom>
          <a:noFill/>
        </p:spPr>
      </p:pic>
      <p:pic>
        <p:nvPicPr>
          <p:cNvPr id="102406" name="Picture 6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075" y="4324350"/>
            <a:ext cx="1457325" cy="238125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English Yew</a:t>
            </a:r>
            <a:br>
              <a:rPr lang="en-US" sz="4400" dirty="0" smtClean="0"/>
            </a:br>
            <a:r>
              <a:rPr lang="en-US" sz="4400" i="1" dirty="0" err="1" smtClean="0"/>
              <a:t>Taxus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baccata</a:t>
            </a:r>
            <a:r>
              <a:rPr lang="en-US" sz="4400" i="1" dirty="0" smtClean="0"/>
              <a:t> l.</a:t>
            </a:r>
            <a:br>
              <a:rPr lang="en-US" sz="4400" i="1" dirty="0" smtClean="0"/>
            </a:br>
            <a:endParaRPr lang="en-US" dirty="0"/>
          </a:p>
        </p:txBody>
      </p:sp>
      <p:pic>
        <p:nvPicPr>
          <p:cNvPr id="12" name="Picture 2" descr="Autumn Berry (baccata - English Yew) by Gaz-zee-boh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962400"/>
            <a:ext cx="3659323" cy="2590800"/>
          </a:xfrm>
          <a:prstGeom prst="rect">
            <a:avLst/>
          </a:prstGeom>
          <a:noFill/>
        </p:spPr>
      </p:pic>
      <p:pic>
        <p:nvPicPr>
          <p:cNvPr id="102408" name="Picture 8" descr="English Yew- Click for Full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894833"/>
            <a:ext cx="2247900" cy="1963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5257800" cy="41148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 smtClean="0"/>
              <a:t>Native to the pacific </a:t>
            </a:r>
            <a:r>
              <a:rPr lang="en-US" b="1" dirty="0" smtClean="0"/>
              <a:t>northwest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Extremely </a:t>
            </a:r>
            <a:r>
              <a:rPr lang="en-US" b="1" dirty="0" smtClean="0"/>
              <a:t>slow-growing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Can live for a very long time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One of the only conifers trimmed regularly into hedges</a:t>
            </a:r>
            <a:endParaRPr lang="en-US" dirty="0"/>
          </a:p>
        </p:txBody>
      </p:sp>
      <p:pic>
        <p:nvPicPr>
          <p:cNvPr id="6" name="Picture 2" descr="wpeB.jpg (59398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"/>
            <a:ext cx="4669434" cy="3200400"/>
          </a:xfrm>
          <a:prstGeom prst="rect">
            <a:avLst/>
          </a:prstGeom>
          <a:noFill/>
        </p:spPr>
      </p:pic>
      <p:pic>
        <p:nvPicPr>
          <p:cNvPr id="7" name="Picture 6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267200"/>
            <a:ext cx="361708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3581400" cy="22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5/59/Taxol.svg/350px-Taxol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4191000" cy="2837907"/>
          </a:xfrm>
          <a:prstGeom prst="rect">
            <a:avLst/>
          </a:prstGeom>
          <a:noFill/>
        </p:spPr>
      </p:pic>
      <p:pic>
        <p:nvPicPr>
          <p:cNvPr id="5" name="Picture 4" descr="File:PacificYew 8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4876800" cy="3657600"/>
          </a:xfrm>
          <a:prstGeom prst="rect">
            <a:avLst/>
          </a:prstGeom>
          <a:noFill/>
        </p:spPr>
      </p:pic>
      <p:pic>
        <p:nvPicPr>
          <p:cNvPr id="105474" name="Picture 2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177942"/>
            <a:ext cx="1981200" cy="168005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7315200" cy="4495800"/>
          </a:xfrm>
        </p:spPr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n-US" dirty="0" smtClean="0"/>
              <a:t>Monroe E. Wall and Mansukh C. </a:t>
            </a:r>
            <a:r>
              <a:rPr lang="en-US" dirty="0" err="1" smtClean="0"/>
              <a:t>Wani</a:t>
            </a:r>
            <a:r>
              <a:rPr lang="en-US" dirty="0" smtClean="0"/>
              <a:t> created the drug from the bark of the English Yew</a:t>
            </a:r>
          </a:p>
          <a:p>
            <a:pPr lvl="0">
              <a:buFont typeface="Courier New" pitchFamily="49" charset="0"/>
              <a:buChar char="o"/>
            </a:pPr>
            <a:r>
              <a:rPr lang="en-US" dirty="0" smtClean="0"/>
              <a:t>Mitotic inhibitor</a:t>
            </a:r>
          </a:p>
          <a:p>
            <a:pPr lvl="0">
              <a:buFont typeface="Courier New" pitchFamily="49" charset="0"/>
              <a:buChar char="o"/>
            </a:pPr>
            <a:r>
              <a:rPr lang="en-US" dirty="0" smtClean="0"/>
              <a:t>Used in breast, ovarian and lung cancer treatment </a:t>
            </a:r>
          </a:p>
          <a:p>
            <a:pPr lvl="0">
              <a:buFont typeface="Courier New" pitchFamily="49" charset="0"/>
              <a:buChar char="o"/>
            </a:pPr>
            <a:r>
              <a:rPr lang="en-US" dirty="0" smtClean="0"/>
              <a:t>Given intravenously (IV)</a:t>
            </a:r>
          </a:p>
          <a:p>
            <a:pPr lvl="0">
              <a:buFont typeface="Courier New" pitchFamily="49" charset="0"/>
              <a:buChar char="o"/>
            </a:pPr>
            <a:r>
              <a:rPr lang="en-US" dirty="0" smtClean="0"/>
              <a:t>Annual sales peaked in 2000, reaching </a:t>
            </a:r>
            <a:r>
              <a:rPr lang="en-US" dirty="0" smtClean="0"/>
              <a:t>$1.6 </a:t>
            </a:r>
            <a:r>
              <a:rPr lang="en-US" dirty="0" smtClean="0"/>
              <a:t>billion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Paclitaxel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Taxol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57912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Low blood counts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Hair loss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Joint and muscle pain (usually resolved within a few days)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Peripheral neuropathy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Nausea/ vomiting (usually mild)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Diarrhea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Mouth sores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Hypersensitivity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*</a:t>
            </a:r>
            <a:r>
              <a:rPr lang="en-US" sz="2000" dirty="0" smtClean="0"/>
              <a:t>all side effects experienced by more than 30% of the experimental group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8228cover_Tax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86200" cy="42672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153400" cy="60960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The first clinical report was issued  in May of 1988 showing a 30% success rate in ovarian cancer patients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Paclitaxel Greenness </a:t>
            </a:r>
            <a:r>
              <a:rPr lang="en-US" dirty="0" smtClean="0"/>
              <a:t>Project by </a:t>
            </a:r>
            <a:r>
              <a:rPr lang="en-US" b="1" dirty="0" smtClean="0"/>
              <a:t>Bristol-Myers </a:t>
            </a:r>
            <a:r>
              <a:rPr lang="en-US" b="1" dirty="0" smtClean="0"/>
              <a:t>Squibb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Princeton- Ovarian Cancer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Vascular Research </a:t>
            </a:r>
            <a:r>
              <a:rPr lang="en-US" dirty="0" smtClean="0"/>
              <a:t>Center- Lung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cancer (preliminary)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Oxford Journal Study- Head/neck</a:t>
            </a:r>
          </a:p>
          <a:p>
            <a:pPr>
              <a:buNone/>
            </a:pPr>
            <a:r>
              <a:rPr lang="en-US" dirty="0" smtClean="0"/>
              <a:t>	cancer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7522" name="Picture 2" descr="http://rds.yahoo.com/_ylt=A9G_bDpkRhdLn4oAjCOjzbkF/SIG=12p7jud96/EXP=1259902948/**http%3A/www.scripps.edu/chem/nicolaou/images/Press/taxol-press-b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2721430"/>
            <a:ext cx="2895600" cy="4136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5840"/>
            <a:ext cx="8686800" cy="5852160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u="sng" dirty="0" smtClean="0">
                <a:hlinkClick r:id="rId2"/>
              </a:rPr>
              <a:t>http://www.britannica.com/EBchecked/topic/188318/English-yew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u="sng" dirty="0" smtClean="0">
                <a:hlinkClick r:id="rId3"/>
              </a:rPr>
              <a:t>http://www.chemocare.com/bio/paclitaxel.asp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u="sng" dirty="0" smtClean="0">
                <a:hlinkClick r:id="rId4"/>
              </a:rPr>
              <a:t>http://pubs.acs.org/cen/coverstory/8228/8228greenchemistry.html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Princeston</a:t>
            </a:r>
            <a:r>
              <a:rPr lang="en-US" dirty="0" smtClean="0"/>
              <a:t> Study</a:t>
            </a:r>
          </a:p>
          <a:p>
            <a:pPr>
              <a:buFont typeface="Courier New" pitchFamily="49" charset="0"/>
              <a:buChar char="o"/>
            </a:pPr>
            <a:r>
              <a:rPr lang="en-US" u="sng" dirty="0" smtClean="0">
                <a:hlinkClick r:id="rId5"/>
              </a:rPr>
              <a:t>http://www2.prnewswire.com/cgi-bin/stories.pl?ACCT=104&amp;STORY=/www/story/07-10-2000/0001261714&amp;EDATE</a:t>
            </a:r>
            <a:r>
              <a:rPr lang="en-US" dirty="0" smtClean="0"/>
              <a:t>=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Vascular Research Center</a:t>
            </a:r>
          </a:p>
          <a:p>
            <a:pPr>
              <a:buFont typeface="Courier New" pitchFamily="49" charset="0"/>
              <a:buChar char="o"/>
            </a:pPr>
            <a:r>
              <a:rPr lang="en-US" u="sng" dirty="0" smtClean="0">
                <a:hlinkClick r:id="rId6"/>
              </a:rPr>
              <a:t>http://www.vascularweb.org/professionals/Research/Basic_Articles/Neointimal_hyperplasia_clowes.html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Oxford Journal</a:t>
            </a:r>
          </a:p>
          <a:p>
            <a:pPr>
              <a:buFont typeface="Courier New" pitchFamily="49" charset="0"/>
              <a:buChar char="o"/>
            </a:pPr>
            <a:r>
              <a:rPr lang="en-US" u="sng" dirty="0" smtClean="0">
                <a:hlinkClick r:id="rId7"/>
              </a:rPr>
              <a:t>http://jjco.oxfordjournals.org/cgi/content/full/34/9/499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537</TotalTime>
  <Words>224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What is the English Yew and how has it developed as an Effective Chemotherapy Agent?</vt:lpstr>
      <vt:lpstr>English Yew Taxus baccata l. </vt:lpstr>
      <vt:lpstr>Slide 3</vt:lpstr>
      <vt:lpstr>Paclitaxel (Taxol)</vt:lpstr>
      <vt:lpstr>Side Effects</vt:lpstr>
      <vt:lpstr>Studies</vt:lpstr>
      <vt:lpstr>References</vt:lpstr>
    </vt:vector>
  </TitlesOfParts>
  <Company>Arkansas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Your User Name</cp:lastModifiedBy>
  <cp:revision>33</cp:revision>
  <dcterms:created xsi:type="dcterms:W3CDTF">2009-12-01T03:29:50Z</dcterms:created>
  <dcterms:modified xsi:type="dcterms:W3CDTF">2009-12-03T06:27:24Z</dcterms:modified>
</cp:coreProperties>
</file>