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7" r:id="rId10"/>
    <p:sldId id="264" r:id="rId11"/>
    <p:sldId id="262" r:id="rId12"/>
    <p:sldId id="263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4" autoAdjust="0"/>
    <p:restoredTop sz="94660"/>
  </p:normalViewPr>
  <p:slideViewPr>
    <p:cSldViewPr>
      <p:cViewPr varScale="1">
        <p:scale>
          <a:sx n="99" d="100"/>
          <a:sy n="99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AB0014-AED3-4573-B6F9-597C25C4F0E6}" type="datetimeFigureOut">
              <a:rPr lang="en-US" smtClean="0"/>
              <a:pPr/>
              <a:t>11/17/2009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290FF4-0F7E-4592-8F72-7B0E0E71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worldnaturals.org/docs/ND%20April%20Article.pdf" TargetMode="External"/><Relationship Id="rId2" Type="http://schemas.openxmlformats.org/officeDocument/2006/relationships/hyperlink" Target="http://www.scielo.cl/scielo.php?pid=S0718-07642006000600015&amp;script=sci_artte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geless.co.za/herb-lemon.htm#Botanical%20Classification" TargetMode="External"/><Relationship Id="rId4" Type="http://schemas.openxmlformats.org/officeDocument/2006/relationships/hyperlink" Target="http://faostat.fao.org/site/567/DesktopDefault.aspx?PageID=567#anc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6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gif"/><Relationship Id="rId5" Type="http://schemas.openxmlformats.org/officeDocument/2006/relationships/image" Target="../media/image8.jpeg"/><Relationship Id="rId15" Type="http://schemas.openxmlformats.org/officeDocument/2006/relationships/image" Target="../media/image18.pn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m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762000"/>
            <a:ext cx="3886200" cy="35201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lime effective against microbial activity?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648200"/>
            <a:ext cx="7772400" cy="1199704"/>
          </a:xfrm>
        </p:spPr>
        <p:txBody>
          <a:bodyPr/>
          <a:lstStyle/>
          <a:p>
            <a:r>
              <a:rPr lang="en-US" dirty="0" smtClean="0"/>
              <a:t>By Luisa Escobar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Lemon and </a:t>
            </a:r>
            <a:r>
              <a:rPr lang="en-US" b="1" i="1" dirty="0" smtClean="0"/>
              <a:t>lime</a:t>
            </a:r>
            <a:r>
              <a:rPr lang="en-US" dirty="0" smtClean="0"/>
              <a:t> were tested for </a:t>
            </a:r>
            <a:r>
              <a:rPr lang="en-US" b="1" i="1" dirty="0" smtClean="0"/>
              <a:t>antibacterial</a:t>
            </a:r>
            <a:r>
              <a:rPr lang="en-US" dirty="0" smtClean="0"/>
              <a:t> activity against seven strains of </a:t>
            </a:r>
            <a:r>
              <a:rPr lang="en-US" i="1" dirty="0" err="1" smtClean="0"/>
              <a:t>Vibrio</a:t>
            </a:r>
            <a:r>
              <a:rPr lang="en-US" i="1" dirty="0" smtClean="0"/>
              <a:t> </a:t>
            </a:r>
            <a:r>
              <a:rPr lang="en-US" dirty="0" smtClean="0"/>
              <a:t>species. All juices were effective in inhibiting the growth of the </a:t>
            </a:r>
            <a:r>
              <a:rPr lang="en-US" i="1" dirty="0" err="1" smtClean="0"/>
              <a:t>Vibrio</a:t>
            </a:r>
            <a:r>
              <a:rPr lang="en-US" i="1" dirty="0" smtClean="0"/>
              <a:t> </a:t>
            </a:r>
            <a:r>
              <a:rPr lang="en-US" dirty="0" smtClean="0"/>
              <a:t>strains. Citric acid, the major organic acid in these juices, was found to be responsible for inhibiting the growth of </a:t>
            </a:r>
            <a:r>
              <a:rPr lang="en-US" i="1" dirty="0" err="1" smtClean="0"/>
              <a:t>Vibrio</a:t>
            </a:r>
            <a:r>
              <a:rPr lang="en-US" i="1" dirty="0" smtClean="0"/>
              <a:t> </a:t>
            </a:r>
            <a:r>
              <a:rPr lang="en-US" i="1" dirty="0" err="1" smtClean="0"/>
              <a:t>parahaemolyticus</a:t>
            </a:r>
            <a:r>
              <a:rPr lang="en-US" i="1" dirty="0" smtClean="0"/>
              <a:t>. 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More experiments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 Germicidal effectiveness was found against </a:t>
            </a:r>
            <a:r>
              <a:rPr lang="en-US" i="1" dirty="0" smtClean="0"/>
              <a:t>Candida </a:t>
            </a:r>
            <a:r>
              <a:rPr lang="en-US" i="1" dirty="0" err="1" smtClean="0"/>
              <a:t>albicans</a:t>
            </a:r>
            <a:r>
              <a:rPr lang="en-US" dirty="0" smtClean="0"/>
              <a:t>, 85.77% and against </a:t>
            </a:r>
            <a:r>
              <a:rPr lang="en-US" i="1" dirty="0" smtClean="0"/>
              <a:t>Escherichia coli</a:t>
            </a:r>
            <a:r>
              <a:rPr lang="en-US" dirty="0" smtClean="0"/>
              <a:t>, 91.447% suggesting seed extracts could be used as an ingredient in germicidal products. </a:t>
            </a:r>
          </a:p>
          <a:p>
            <a:r>
              <a:rPr lang="en-US" dirty="0" smtClean="0"/>
              <a:t>The seed contained 21% protein, 39% vegetable oil and 29% fiber, particularly lignin. The seed could potentially be used as a basic component for nutritional supplements or functional food products..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Effective against microbial activity?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Flavonoids</a:t>
            </a:r>
            <a:r>
              <a:rPr lang="en-US" dirty="0" smtClean="0"/>
              <a:t>: </a:t>
            </a:r>
            <a:r>
              <a:rPr lang="en-US" dirty="0" err="1" smtClean="0"/>
              <a:t>Rutin</a:t>
            </a:r>
            <a:r>
              <a:rPr lang="en-US" dirty="0" smtClean="0"/>
              <a:t> ,</a:t>
            </a:r>
            <a:r>
              <a:rPr lang="en-US" dirty="0" err="1" smtClean="0"/>
              <a:t>Quercetin</a:t>
            </a:r>
            <a:r>
              <a:rPr lang="en-US" dirty="0" smtClean="0"/>
              <a:t>, </a:t>
            </a:r>
            <a:r>
              <a:rPr lang="en-US" dirty="0" err="1" smtClean="0"/>
              <a:t>Hesperidin</a:t>
            </a:r>
            <a:r>
              <a:rPr lang="en-US" dirty="0" smtClean="0"/>
              <a:t>, </a:t>
            </a:r>
            <a:r>
              <a:rPr lang="en-US" dirty="0" err="1" smtClean="0"/>
              <a:t>Tangeritin</a:t>
            </a:r>
            <a:r>
              <a:rPr lang="en-US" dirty="0" smtClean="0"/>
              <a:t>, </a:t>
            </a:r>
            <a:r>
              <a:rPr lang="en-US" dirty="0" err="1" smtClean="0"/>
              <a:t>Lutein</a:t>
            </a:r>
            <a:r>
              <a:rPr lang="en-US" dirty="0" smtClean="0"/>
              <a:t>, Beta-carotene. Antioxidants and antimicrobial activity.</a:t>
            </a:r>
          </a:p>
          <a:p>
            <a:r>
              <a:rPr lang="en-US" b="1" dirty="0" smtClean="0"/>
              <a:t>Ascorbic acid </a:t>
            </a:r>
            <a:r>
              <a:rPr lang="en-US" dirty="0" smtClean="0"/>
              <a:t>(Vitamin C)- Disinfectant, Boost immune system, antioxidant.</a:t>
            </a:r>
          </a:p>
          <a:p>
            <a:r>
              <a:rPr lang="en-US" b="1" dirty="0" smtClean="0"/>
              <a:t>Citric acid </a:t>
            </a:r>
            <a:r>
              <a:rPr lang="en-US" dirty="0" smtClean="0"/>
              <a:t>-preservative, cleaning agent</a:t>
            </a:r>
          </a:p>
          <a:p>
            <a:r>
              <a:rPr lang="en-US" b="1" dirty="0" err="1" smtClean="0"/>
              <a:t>Caffeic</a:t>
            </a:r>
            <a:r>
              <a:rPr lang="en-US" b="1" dirty="0" smtClean="0"/>
              <a:t> acid- </a:t>
            </a:r>
            <a:r>
              <a:rPr lang="en-US" dirty="0" smtClean="0"/>
              <a:t>anti-inflammatory, antioxidant.</a:t>
            </a:r>
          </a:p>
          <a:p>
            <a:r>
              <a:rPr lang="en-US" b="1" dirty="0" err="1" smtClean="0"/>
              <a:t>Malic</a:t>
            </a:r>
            <a:r>
              <a:rPr lang="en-US" b="1" dirty="0" smtClean="0"/>
              <a:t> and formic acid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Caffeine</a:t>
            </a:r>
            <a:r>
              <a:rPr lang="en-US" dirty="0" smtClean="0"/>
              <a:t> (Leaves). Alkaloids, insecticide.</a:t>
            </a:r>
          </a:p>
          <a:p>
            <a:r>
              <a:rPr lang="en-US" b="1" dirty="0" smtClean="0"/>
              <a:t>Potassium and Calcium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Pectin- </a:t>
            </a:r>
            <a:r>
              <a:rPr lang="en-US" dirty="0" smtClean="0"/>
              <a:t>Bind cells together</a:t>
            </a:r>
          </a:p>
          <a:p>
            <a:r>
              <a:rPr lang="en-US" b="1" dirty="0" smtClean="0"/>
              <a:t>Limonene, </a:t>
            </a:r>
            <a:r>
              <a:rPr lang="en-US" b="1" dirty="0" err="1" smtClean="0"/>
              <a:t>Bergapten</a:t>
            </a:r>
            <a:r>
              <a:rPr lang="en-US" b="1" dirty="0" smtClean="0"/>
              <a:t>, Camphene, Linalool</a:t>
            </a:r>
            <a:r>
              <a:rPr lang="en-US" dirty="0" smtClean="0"/>
              <a:t>. Antibacterial. Aromatic. Insecticide.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components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its high content in </a:t>
            </a:r>
            <a:r>
              <a:rPr lang="en-US" dirty="0" err="1" smtClean="0"/>
              <a:t>flavonoids</a:t>
            </a:r>
            <a:r>
              <a:rPr lang="en-US" dirty="0" smtClean="0"/>
              <a:t>, acids (ascorbic and citric) and certain hydrocarbons, lime is effective against certain types of bacteria.</a:t>
            </a:r>
          </a:p>
          <a:p>
            <a:r>
              <a:rPr lang="en-US" dirty="0" err="1" smtClean="0"/>
              <a:t>Pericarp</a:t>
            </a:r>
            <a:r>
              <a:rPr lang="en-US" dirty="0" smtClean="0"/>
              <a:t>/peel contains great amount of chemicals that act as antibacterial.</a:t>
            </a:r>
          </a:p>
          <a:p>
            <a:r>
              <a:rPr lang="en-US" dirty="0" smtClean="0"/>
              <a:t>It can indirectly act as antimicrobial by boosting the immune system (ascorbic acid)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900" dirty="0" smtClean="0">
                <a:hlinkClick r:id="rId2"/>
              </a:rPr>
              <a:t>http://www.scielo.cl/scielo.php?pid=S0718-07642006000600015&amp;script=sci_arttext</a:t>
            </a:r>
            <a:endParaRPr lang="en-US" sz="1900" dirty="0" smtClean="0"/>
          </a:p>
          <a:p>
            <a:r>
              <a:rPr lang="en-US" sz="1900" dirty="0" smtClean="0"/>
              <a:t>In vitro antibacterial activity of some plant essential oils. By: </a:t>
            </a:r>
            <a:r>
              <a:rPr lang="en-US" sz="1900" dirty="0" err="1" smtClean="0"/>
              <a:t>Prabuseenivasan</a:t>
            </a:r>
            <a:r>
              <a:rPr lang="en-US" sz="1900" dirty="0" smtClean="0"/>
              <a:t> S, </a:t>
            </a:r>
            <a:r>
              <a:rPr lang="en-US" sz="1900" dirty="0" err="1" smtClean="0"/>
              <a:t>Jayakumar</a:t>
            </a:r>
            <a:r>
              <a:rPr lang="en-US" sz="1900" dirty="0" smtClean="0"/>
              <a:t> M, </a:t>
            </a:r>
            <a:r>
              <a:rPr lang="en-US" sz="1900" dirty="0" err="1" smtClean="0"/>
              <a:t>Ignacimuthu</a:t>
            </a:r>
            <a:r>
              <a:rPr lang="en-US" sz="1900" dirty="0" smtClean="0"/>
              <a:t> S, BMC Complementary And Alternative Medicine, 1472-6882, 2006, Vol. 6</a:t>
            </a:r>
          </a:p>
          <a:p>
            <a:r>
              <a:rPr lang="en-US" sz="1900" dirty="0" smtClean="0">
                <a:hlinkClick r:id="rId3"/>
              </a:rPr>
              <a:t>http://www.newworldnaturals.org/docs/ND%20April%20Article.pdf</a:t>
            </a:r>
            <a:endParaRPr lang="en-US" sz="1900" dirty="0" smtClean="0"/>
          </a:p>
          <a:p>
            <a:r>
              <a:rPr lang="en-US" sz="1900" dirty="0" smtClean="0"/>
              <a:t>Antibacterial activity of citrus fruit juices against </a:t>
            </a:r>
            <a:r>
              <a:rPr lang="en-US" sz="1900" dirty="0" err="1" smtClean="0"/>
              <a:t>Vibrio</a:t>
            </a:r>
            <a:r>
              <a:rPr lang="en-US" sz="1900" dirty="0" smtClean="0"/>
              <a:t> species. By: </a:t>
            </a:r>
            <a:r>
              <a:rPr lang="en-US" sz="1900" dirty="0" err="1" smtClean="0"/>
              <a:t>Tomotake</a:t>
            </a:r>
            <a:r>
              <a:rPr lang="en-US" sz="1900" dirty="0" smtClean="0"/>
              <a:t> H, Koga T, Yamato M, </a:t>
            </a:r>
            <a:r>
              <a:rPr lang="en-US" sz="1900" dirty="0" err="1" smtClean="0"/>
              <a:t>Kassu</a:t>
            </a:r>
            <a:r>
              <a:rPr lang="en-US" sz="1900" dirty="0" smtClean="0"/>
              <a:t> A, Ota F, Journal Of Nutritional Science And </a:t>
            </a:r>
            <a:r>
              <a:rPr lang="en-US" sz="1900" dirty="0" err="1" smtClean="0"/>
              <a:t>Vitaminology</a:t>
            </a:r>
            <a:r>
              <a:rPr lang="en-US" sz="1900" dirty="0" smtClean="0"/>
              <a:t>, 0301-4800, 2006 Apr, Vol. 52, Issue 2</a:t>
            </a:r>
          </a:p>
          <a:p>
            <a:r>
              <a:rPr lang="en-US" sz="2000" dirty="0" smtClean="0">
                <a:hlinkClick r:id="rId4"/>
              </a:rPr>
              <a:t>Food And Agricultural Organization of United Nations: Economic And Social Department: The Statistical Division</a:t>
            </a:r>
            <a:endParaRPr lang="en-US" sz="2000" dirty="0" smtClean="0"/>
          </a:p>
          <a:p>
            <a:r>
              <a:rPr lang="en-US" sz="2000" u="sng" dirty="0" smtClean="0">
                <a:hlinkClick r:id="rId5"/>
              </a:rPr>
              <a:t>http://www.ageless.co.za/herb-lemon.htm#Botanical%20Classification</a:t>
            </a:r>
            <a:endParaRPr lang="en-US" sz="2000" dirty="0" smtClean="0"/>
          </a:p>
          <a:p>
            <a:r>
              <a:rPr lang="en-US" sz="2000" dirty="0" smtClean="0"/>
              <a:t>http://www.botanical.com/botanical/mgmh/l/limfru27.html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5257800" cy="4309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Family: </a:t>
            </a:r>
            <a:r>
              <a:rPr lang="en-US" dirty="0" err="1" smtClean="0"/>
              <a:t>Rutaceae</a:t>
            </a:r>
            <a:endParaRPr lang="en-US" dirty="0" smtClean="0"/>
          </a:p>
          <a:p>
            <a:r>
              <a:rPr lang="en-US" dirty="0" smtClean="0"/>
              <a:t>Genus </a:t>
            </a:r>
            <a:r>
              <a:rPr lang="en-US" dirty="0"/>
              <a:t>:</a:t>
            </a:r>
            <a:r>
              <a:rPr lang="en-US" i="1" dirty="0" smtClean="0"/>
              <a:t>Citrus </a:t>
            </a:r>
            <a:r>
              <a:rPr lang="en-US" i="1" dirty="0" err="1" smtClean="0"/>
              <a:t>Aurantifolia</a:t>
            </a:r>
            <a:r>
              <a:rPr lang="en-US" i="1" dirty="0" smtClean="0"/>
              <a:t> (</a:t>
            </a:r>
            <a:r>
              <a:rPr lang="en-US" dirty="0" smtClean="0"/>
              <a:t>Mexican Lime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Many species are known.</a:t>
            </a:r>
          </a:p>
          <a:p>
            <a:r>
              <a:rPr lang="en-US" dirty="0" smtClean="0"/>
              <a:t>Native to Himalayan region of India.</a:t>
            </a:r>
          </a:p>
          <a:p>
            <a:r>
              <a:rPr lang="en-US" dirty="0"/>
              <a:t>S</a:t>
            </a:r>
            <a:r>
              <a:rPr lang="en-US" dirty="0" smtClean="0"/>
              <a:t>mall deciduous tree. Flowers appear in spring and summer.</a:t>
            </a:r>
          </a:p>
          <a:p>
            <a:r>
              <a:rPr lang="en-US" dirty="0" smtClean="0"/>
              <a:t>Fruit from warm regions.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Information</a:t>
            </a:r>
            <a:endParaRPr lang="en-US" dirty="0"/>
          </a:p>
        </p:txBody>
      </p:sp>
      <p:pic>
        <p:nvPicPr>
          <p:cNvPr id="4" name="Picture 3" descr="limetr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1676400"/>
            <a:ext cx="3085012" cy="40860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257800" cy="463569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China, India. Used as poison antidote and to prevent epidemics. </a:t>
            </a:r>
          </a:p>
          <a:p>
            <a:r>
              <a:rPr lang="en-US" dirty="0" smtClean="0"/>
              <a:t>Used to keep bad spirits </a:t>
            </a:r>
            <a:r>
              <a:rPr lang="en-US" dirty="0" err="1" smtClean="0"/>
              <a:t>away,for</a:t>
            </a:r>
            <a:r>
              <a:rPr lang="en-US" dirty="0" smtClean="0"/>
              <a:t> </a:t>
            </a:r>
            <a:r>
              <a:rPr lang="en-US" dirty="0" smtClean="0"/>
              <a:t>good luck, and as a tranquilizer.</a:t>
            </a:r>
          </a:p>
          <a:p>
            <a:r>
              <a:rPr lang="en-US" dirty="0" smtClean="0"/>
              <a:t>Used by Greeks as perfume.</a:t>
            </a:r>
          </a:p>
          <a:p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 century. James Lind found lime effective for treatment of scurvy.</a:t>
            </a:r>
          </a:p>
          <a:p>
            <a:r>
              <a:rPr lang="en-US" dirty="0" smtClean="0"/>
              <a:t>Brought by Europeans to the New World due to its properties to cure scurvy.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</a:t>
            </a:r>
            <a:endParaRPr lang="en-US" dirty="0"/>
          </a:p>
        </p:txBody>
      </p:sp>
      <p:pic>
        <p:nvPicPr>
          <p:cNvPr id="4" name="Picture 3" descr="nejm_scurv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2514600"/>
            <a:ext cx="2400300" cy="33813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Medicinal purposes : </a:t>
            </a:r>
          </a:p>
          <a:p>
            <a:pPr lvl="1"/>
            <a:r>
              <a:rPr lang="en-US" sz="3000" dirty="0" smtClean="0"/>
              <a:t>Helps blood </a:t>
            </a:r>
            <a:r>
              <a:rPr lang="en-US" sz="3000" dirty="0"/>
              <a:t>circulation and </a:t>
            </a:r>
            <a:r>
              <a:rPr lang="en-US" sz="3000" dirty="0" smtClean="0"/>
              <a:t>hemorrhoids</a:t>
            </a:r>
            <a:r>
              <a:rPr lang="en-US" sz="3000" dirty="0"/>
              <a:t>. </a:t>
            </a:r>
          </a:p>
          <a:p>
            <a:pPr lvl="1"/>
            <a:r>
              <a:rPr lang="en-US" sz="3000" dirty="0" smtClean="0"/>
              <a:t>kidney </a:t>
            </a:r>
            <a:r>
              <a:rPr lang="en-US" sz="3000" dirty="0"/>
              <a:t>stones, minor fevers and bronchial congestion. </a:t>
            </a:r>
            <a:endParaRPr lang="en-US" sz="3000" dirty="0" smtClean="0"/>
          </a:p>
          <a:p>
            <a:pPr lvl="1"/>
            <a:r>
              <a:rPr lang="en-US" sz="3000" dirty="0" smtClean="0"/>
              <a:t>Decrease cholesterol (lignin found in seeds)</a:t>
            </a:r>
            <a:endParaRPr lang="en-US" sz="3000" dirty="0"/>
          </a:p>
          <a:p>
            <a:pPr lvl="1"/>
            <a:r>
              <a:rPr lang="en-US" sz="3000" dirty="0"/>
              <a:t>The lemon peel has stomachic properties. </a:t>
            </a:r>
          </a:p>
          <a:p>
            <a:pPr lvl="1"/>
            <a:r>
              <a:rPr lang="en-US" sz="3000" dirty="0" smtClean="0"/>
              <a:t>Cures scurvy</a:t>
            </a:r>
          </a:p>
          <a:p>
            <a:pPr lvl="1"/>
            <a:r>
              <a:rPr lang="en-US" sz="3000" dirty="0" smtClean="0"/>
              <a:t>Insect repellent</a:t>
            </a:r>
          </a:p>
          <a:p>
            <a:pPr lvl="1"/>
            <a:r>
              <a:rPr lang="en-US" sz="3000" dirty="0" smtClean="0"/>
              <a:t>Facial astringent</a:t>
            </a:r>
          </a:p>
          <a:p>
            <a:pPr lvl="1"/>
            <a:r>
              <a:rPr lang="en-US" sz="3000" dirty="0" smtClean="0"/>
              <a:t>Lose weight</a:t>
            </a:r>
          </a:p>
          <a:p>
            <a:pPr lvl="1"/>
            <a:r>
              <a:rPr lang="en-US" sz="3000" dirty="0" smtClean="0"/>
              <a:t>Headaches</a:t>
            </a:r>
          </a:p>
          <a:p>
            <a:pPr lvl="1"/>
            <a:r>
              <a:rPr lang="en-US" sz="3000" dirty="0" smtClean="0"/>
              <a:t>Insect bites</a:t>
            </a:r>
          </a:p>
          <a:p>
            <a:pPr lvl="1"/>
            <a:r>
              <a:rPr lang="en-US" sz="3000" dirty="0" smtClean="0"/>
              <a:t>cleans </a:t>
            </a:r>
            <a:r>
              <a:rPr lang="en-US" sz="3000" dirty="0" smtClean="0"/>
              <a:t>and treats </a:t>
            </a:r>
            <a:r>
              <a:rPr lang="en-US" sz="3000" dirty="0" smtClean="0"/>
              <a:t>cuts </a:t>
            </a:r>
            <a:r>
              <a:rPr lang="en-US" sz="3000" dirty="0" smtClean="0"/>
              <a:t>and </a:t>
            </a:r>
            <a:r>
              <a:rPr lang="en-US" sz="3000" dirty="0" smtClean="0"/>
              <a:t>minor wounds</a:t>
            </a:r>
            <a:endParaRPr lang="en-US" sz="3000" dirty="0" smtClean="0"/>
          </a:p>
          <a:p>
            <a:pPr lvl="1"/>
            <a:r>
              <a:rPr lang="en-US" sz="3100" dirty="0" smtClean="0"/>
              <a:t>used against constipation and diarrhea.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1"/>
            <a:r>
              <a:rPr lang="en-US" dirty="0" smtClean="0"/>
              <a:t>Ingredient </a:t>
            </a:r>
            <a:r>
              <a:rPr lang="en-US" dirty="0"/>
              <a:t>for </a:t>
            </a:r>
            <a:r>
              <a:rPr lang="en-US" dirty="0" smtClean="0"/>
              <a:t>limeade, </a:t>
            </a:r>
            <a:r>
              <a:rPr lang="en-US" dirty="0"/>
              <a:t>salad dressings and marinades. </a:t>
            </a:r>
            <a:endParaRPr lang="en-US" sz="4000" dirty="0"/>
          </a:p>
          <a:p>
            <a:pPr lvl="1"/>
            <a:r>
              <a:rPr lang="en-US" dirty="0"/>
              <a:t>The juice is used in making cheese, and the pectin contained in </a:t>
            </a:r>
            <a:r>
              <a:rPr lang="en-US" dirty="0" smtClean="0"/>
              <a:t>the lemon’s peel helps </a:t>
            </a:r>
            <a:r>
              <a:rPr lang="en-US" dirty="0"/>
              <a:t>to set jams and </a:t>
            </a:r>
            <a:r>
              <a:rPr lang="en-US" dirty="0" smtClean="0"/>
              <a:t>jellies.</a:t>
            </a:r>
          </a:p>
          <a:p>
            <a:pPr lvl="1"/>
            <a:r>
              <a:rPr lang="en-US" dirty="0" smtClean="0"/>
              <a:t>Food additive, citric acid helps flavor and </a:t>
            </a:r>
            <a:r>
              <a:rPr lang="en-US" dirty="0" smtClean="0"/>
              <a:t>acts as a conservative </a:t>
            </a:r>
            <a:r>
              <a:rPr lang="en-US" dirty="0" smtClean="0"/>
              <a:t>in food and soft drinks.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Culinary uses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Shampoo, detergents, soaps.</a:t>
            </a:r>
          </a:p>
          <a:p>
            <a:r>
              <a:rPr lang="en-US" dirty="0" smtClean="0"/>
              <a:t>Peel used for cosmetics.</a:t>
            </a:r>
          </a:p>
          <a:p>
            <a:r>
              <a:rPr lang="en-US" dirty="0" smtClean="0"/>
              <a:t>Insecticides.</a:t>
            </a:r>
          </a:p>
          <a:p>
            <a:r>
              <a:rPr lang="en-US" dirty="0" smtClean="0"/>
              <a:t>Perfumes and aromatic products.</a:t>
            </a:r>
          </a:p>
          <a:p>
            <a:r>
              <a:rPr lang="en-US" dirty="0" smtClean="0"/>
              <a:t>To treat stress.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COUNTRY         PRODUCTION (</a:t>
            </a:r>
            <a:r>
              <a:rPr lang="en-US" dirty="0" err="1" smtClean="0"/>
              <a:t>tonnes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smtClean="0"/>
              <a:t>1.India               2060000</a:t>
            </a:r>
            <a:endParaRPr lang="en-US" dirty="0" smtClean="0"/>
          </a:p>
          <a:p>
            <a:r>
              <a:rPr lang="en-US" dirty="0" smtClean="0"/>
              <a:t>2.Mexico            1880000</a:t>
            </a:r>
          </a:p>
          <a:p>
            <a:r>
              <a:rPr lang="en-US" dirty="0" smtClean="0"/>
              <a:t>3.Argentina        1260000</a:t>
            </a:r>
          </a:p>
          <a:p>
            <a:r>
              <a:rPr lang="en-US" dirty="0" smtClean="0"/>
              <a:t>4.Brazil               1060000</a:t>
            </a:r>
          </a:p>
          <a:p>
            <a:r>
              <a:rPr lang="en-US" dirty="0" smtClean="0"/>
              <a:t>5.Spain                 880000</a:t>
            </a:r>
          </a:p>
          <a:p>
            <a:r>
              <a:rPr lang="en-US" dirty="0" smtClean="0"/>
              <a:t>6.China                 745100</a:t>
            </a:r>
          </a:p>
          <a:p>
            <a:r>
              <a:rPr lang="en-US" dirty="0" smtClean="0"/>
              <a:t>7.USA                   722000</a:t>
            </a:r>
          </a:p>
          <a:p>
            <a:r>
              <a:rPr lang="en-US" dirty="0" smtClean="0"/>
              <a:t>8.Turkey               706652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Top Ten Lemons and Limes Producers 2007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sc02873_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295400"/>
            <a:ext cx="1371600" cy="182422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Mexican uses</a:t>
            </a:r>
            <a:endParaRPr lang="en-US" dirty="0"/>
          </a:p>
        </p:txBody>
      </p:sp>
      <p:pic>
        <p:nvPicPr>
          <p:cNvPr id="6" name="Picture 5" descr="pesc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4495800"/>
            <a:ext cx="2191512" cy="2152025"/>
          </a:xfrm>
          <a:prstGeom prst="rect">
            <a:avLst/>
          </a:prstGeom>
        </p:spPr>
      </p:pic>
      <p:pic>
        <p:nvPicPr>
          <p:cNvPr id="7" name="Picture 6" descr="agua-limon-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9000" y="990600"/>
            <a:ext cx="1676400" cy="1676400"/>
          </a:xfrm>
          <a:prstGeom prst="rect">
            <a:avLst/>
          </a:prstGeom>
        </p:spPr>
      </p:pic>
      <p:pic>
        <p:nvPicPr>
          <p:cNvPr id="12" name="Picture 11" descr="6a00e55427338188330112790f0d7228a4-120w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" y="2895600"/>
            <a:ext cx="1291590" cy="1965960"/>
          </a:xfrm>
          <a:prstGeom prst="rect">
            <a:avLst/>
          </a:prstGeom>
        </p:spPr>
      </p:pic>
      <p:pic>
        <p:nvPicPr>
          <p:cNvPr id="13" name="Picture 12" descr="79Rufl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695950" y="2209800"/>
            <a:ext cx="1524000" cy="1524000"/>
          </a:xfrm>
          <a:prstGeom prst="rect">
            <a:avLst/>
          </a:prstGeom>
        </p:spPr>
      </p:pic>
      <p:pic>
        <p:nvPicPr>
          <p:cNvPr id="14" name="Picture 13" descr="2457824056_f87935e1ac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52800" y="1371600"/>
            <a:ext cx="1524000" cy="1039368"/>
          </a:xfrm>
          <a:prstGeom prst="rect">
            <a:avLst/>
          </a:prstGeom>
        </p:spPr>
      </p:pic>
      <p:pic>
        <p:nvPicPr>
          <p:cNvPr id="16" name="Picture 15" descr="fritosnuevos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934200" y="2895600"/>
            <a:ext cx="1854200" cy="1390650"/>
          </a:xfrm>
          <a:prstGeom prst="rect">
            <a:avLst/>
          </a:prstGeom>
        </p:spPr>
      </p:pic>
      <p:pic>
        <p:nvPicPr>
          <p:cNvPr id="17" name="Picture 16" descr="helado-de-limon-de-pica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81000" y="5181600"/>
            <a:ext cx="1752600" cy="1308608"/>
          </a:xfrm>
          <a:prstGeom prst="rect">
            <a:avLst/>
          </a:prstGeom>
        </p:spPr>
      </p:pic>
      <p:pic>
        <p:nvPicPr>
          <p:cNvPr id="18" name="Picture 17" descr="layslimo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133600" y="1219200"/>
            <a:ext cx="1019175" cy="1666875"/>
          </a:xfrm>
          <a:prstGeom prst="rect">
            <a:avLst/>
          </a:prstGeom>
        </p:spPr>
      </p:pic>
      <p:pic>
        <p:nvPicPr>
          <p:cNvPr id="19" name="Picture 18" descr="paleta-limon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334000" y="3048000"/>
            <a:ext cx="666750" cy="1524000"/>
          </a:xfrm>
          <a:prstGeom prst="rect">
            <a:avLst/>
          </a:prstGeom>
        </p:spPr>
      </p:pic>
      <p:pic>
        <p:nvPicPr>
          <p:cNvPr id="20" name="Picture 19" descr="yoli-soda-by-esparta-flickr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352800" y="4800600"/>
            <a:ext cx="2717342" cy="1809750"/>
          </a:xfrm>
          <a:prstGeom prst="rect">
            <a:avLst/>
          </a:prstGeom>
        </p:spPr>
      </p:pic>
      <p:pic>
        <p:nvPicPr>
          <p:cNvPr id="21" name="Picture 20" descr="taco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105400" y="381000"/>
            <a:ext cx="1981200" cy="1486830"/>
          </a:xfrm>
          <a:prstGeom prst="rect">
            <a:avLst/>
          </a:prstGeom>
        </p:spPr>
      </p:pic>
      <p:pic>
        <p:nvPicPr>
          <p:cNvPr id="22" name="Picture 21" descr="pop-fruta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581400" y="2514600"/>
            <a:ext cx="1581150" cy="2108200"/>
          </a:xfrm>
          <a:prstGeom prst="rect">
            <a:avLst/>
          </a:prstGeom>
        </p:spPr>
      </p:pic>
      <p:pic>
        <p:nvPicPr>
          <p:cNvPr id="23" name="Picture 22" descr="paylimon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828800" y="2971800"/>
            <a:ext cx="1735715" cy="1735715"/>
          </a:xfrm>
          <a:prstGeom prst="rect">
            <a:avLst/>
          </a:prstGeom>
        </p:spPr>
      </p:pic>
      <p:pic>
        <p:nvPicPr>
          <p:cNvPr id="24" name="Picture 23" descr="2039-cocacola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2286000" y="4876800"/>
            <a:ext cx="993648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21 plant essential oils treated against six bacterial species: </a:t>
            </a:r>
            <a:r>
              <a:rPr lang="en-US" i="1" dirty="0" smtClean="0"/>
              <a:t>Escherichia coli, </a:t>
            </a:r>
            <a:r>
              <a:rPr lang="en-US" i="1" dirty="0" err="1" smtClean="0"/>
              <a:t>Klebsiella</a:t>
            </a:r>
            <a:r>
              <a:rPr lang="en-US" i="1" dirty="0" smtClean="0"/>
              <a:t> </a:t>
            </a:r>
            <a:r>
              <a:rPr lang="en-US" i="1" dirty="0" err="1" smtClean="0"/>
              <a:t>pneumoniae</a:t>
            </a:r>
            <a:r>
              <a:rPr lang="en-US" i="1" dirty="0" smtClean="0"/>
              <a:t>, Pseudomonas </a:t>
            </a:r>
            <a:r>
              <a:rPr lang="en-US" i="1" dirty="0" err="1" smtClean="0"/>
              <a:t>aeruginosa</a:t>
            </a:r>
            <a:r>
              <a:rPr lang="en-US" i="1" dirty="0" smtClean="0"/>
              <a:t>, Proteus </a:t>
            </a:r>
            <a:r>
              <a:rPr lang="en-US" i="1" dirty="0" err="1" smtClean="0"/>
              <a:t>vulgaris</a:t>
            </a:r>
            <a:r>
              <a:rPr lang="en-US" i="1" dirty="0" smtClean="0"/>
              <a:t> ,Bacillus </a:t>
            </a:r>
            <a:r>
              <a:rPr lang="en-US" i="1" dirty="0" err="1" smtClean="0"/>
              <a:t>subtilis</a:t>
            </a:r>
            <a:r>
              <a:rPr lang="en-US" i="1" dirty="0" smtClean="0"/>
              <a:t> and Staphylococcus </a:t>
            </a:r>
            <a:r>
              <a:rPr lang="en-US" i="1" dirty="0" err="1" smtClean="0"/>
              <a:t>aureus</a:t>
            </a:r>
            <a:r>
              <a:rPr lang="en-US" dirty="0" smtClean="0"/>
              <a:t> at four different concentrations (1:1, 1:5, 1:10 and 1:20). </a:t>
            </a:r>
          </a:p>
          <a:p>
            <a:r>
              <a:rPr lang="en-US" dirty="0" smtClean="0"/>
              <a:t>Cinnamon, clove, geranium, lemon, </a:t>
            </a:r>
            <a:r>
              <a:rPr lang="en-US" b="1" i="1" dirty="0" smtClean="0"/>
              <a:t>lime</a:t>
            </a:r>
            <a:r>
              <a:rPr lang="en-US" dirty="0" smtClean="0"/>
              <a:t>, orange and rosemary oils exhibited significant inhibitory effect. Cinnamon, clove and </a:t>
            </a:r>
            <a:r>
              <a:rPr lang="en-US" b="1" i="1" dirty="0" smtClean="0"/>
              <a:t>lime</a:t>
            </a:r>
            <a:r>
              <a:rPr lang="en-US" dirty="0" smtClean="0"/>
              <a:t> oils were found to be inhibiting both gram-positive and gram-negative bacteria..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Antimicrobial activity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353</TotalTime>
  <Words>729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Is lime effective against microbial activity? </vt:lpstr>
      <vt:lpstr>General Information</vt:lpstr>
      <vt:lpstr>Some History</vt:lpstr>
      <vt:lpstr>Uses</vt:lpstr>
      <vt:lpstr>Culinary uses</vt:lpstr>
      <vt:lpstr>Other uses</vt:lpstr>
      <vt:lpstr>Top Ten Lemons and Limes Producers 2007</vt:lpstr>
      <vt:lpstr>Mexican uses</vt:lpstr>
      <vt:lpstr>Antimicrobial activity</vt:lpstr>
      <vt:lpstr>More experiments</vt:lpstr>
      <vt:lpstr>Effective against microbial activity? </vt:lpstr>
      <vt:lpstr>Chemical components</vt:lpstr>
      <vt:lpstr>Conclusions</vt:lpstr>
      <vt:lpstr>References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LIB-REF</dc:creator>
  <cp:lastModifiedBy>LIB-REF</cp:lastModifiedBy>
  <cp:revision>40</cp:revision>
  <dcterms:created xsi:type="dcterms:W3CDTF">2009-11-15T21:13:02Z</dcterms:created>
  <dcterms:modified xsi:type="dcterms:W3CDTF">2009-11-17T13:25:30Z</dcterms:modified>
</cp:coreProperties>
</file>