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70" r:id="rId6"/>
    <p:sldId id="267" r:id="rId7"/>
    <p:sldId id="272" r:id="rId8"/>
    <p:sldId id="274" r:id="rId9"/>
    <p:sldId id="275" r:id="rId10"/>
    <p:sldId id="277" r:id="rId11"/>
    <p:sldId id="276" r:id="rId12"/>
    <p:sldId id="278" r:id="rId13"/>
    <p:sldId id="273" r:id="rId14"/>
    <p:sldId id="271" r:id="rId15"/>
    <p:sldId id="281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4FBC08-48DD-450D-9A99-C01F3B1006B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0A94BB-2EA5-4475-8CC0-42D8697DE4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two!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Computer </a:t>
            </a:r>
            <a:r>
              <a:rPr lang="en-US" sz="3200" dirty="0" smtClean="0"/>
              <a:t>Programming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How many multiplications are used in the following program?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What is the value of A?</a:t>
            </a:r>
          </a:p>
          <a:p>
            <a:pPr marL="13716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2;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1;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While(Count &lt; 4)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A * A;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Computer </a:t>
            </a:r>
            <a:r>
              <a:rPr lang="en-US" sz="3200" dirty="0" smtClean="0"/>
              <a:t>Programming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8"/>
            </a:pPr>
            <a:r>
              <a:rPr lang="en-US" dirty="0" smtClean="0"/>
              <a:t>How many multiplications are used in the following program?</a:t>
            </a:r>
          </a:p>
          <a:p>
            <a:pPr marL="651510" indent="-514350">
              <a:buFont typeface="+mj-lt"/>
              <a:buAutoNum type="arabicPeriod" startAt="8"/>
            </a:pPr>
            <a:r>
              <a:rPr lang="en-US" dirty="0" smtClean="0"/>
              <a:t>What is the value of A?</a:t>
            </a:r>
          </a:p>
          <a:p>
            <a:pPr marL="13716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1;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While(A &lt; 2^3)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A * 2;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Computer </a:t>
            </a:r>
            <a:r>
              <a:rPr lang="en-US" sz="3200" dirty="0" smtClean="0"/>
              <a:t>Programming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10"/>
            </a:pPr>
            <a:r>
              <a:rPr lang="en-US" dirty="0" smtClean="0"/>
              <a:t>True or false: A = B</a:t>
            </a:r>
          </a:p>
          <a:p>
            <a:pPr marL="651510" indent="-514350">
              <a:buFont typeface="+mj-lt"/>
              <a:buAutoNum type="arabicPeriod" startAt="10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 = A;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4;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Analyzing and comparing Cryptosystems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Which of these encrypt the slowest? DES, AES, RSA, ECC.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Why is AES preferred to DES?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Why is ECC preferred to RSA?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AES consists of 4 operations: </a:t>
            </a:r>
            <a:r>
              <a:rPr lang="en-US" dirty="0" err="1" smtClean="0"/>
              <a:t>xor’ing</a:t>
            </a:r>
            <a:r>
              <a:rPr lang="en-US" dirty="0" smtClean="0"/>
              <a:t> a key, mixing columns, S-box substitution, and _____________.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is the DES S-box and AES S-box fundamentally different?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Analyzing and comparing Cryptosystems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RSA and ECC have _________ security.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AES has __________ security.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DES has __________ security.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Which would be more secure? RSA built from two 64-bit primes, or RSA built from four 32-bit primes?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Which of these would require the most operations to encrypt one message? 128-bit AES, 128-bit RSA, or 128-bit ECC?</a:t>
            </a:r>
          </a:p>
          <a:p>
            <a:pPr marL="651510" indent="-514350">
              <a:buFont typeface="+mj-lt"/>
              <a:buAutoNum type="arabicPeriod" startAt="6"/>
            </a:pPr>
            <a:endParaRPr lang="en-US" dirty="0" smtClean="0"/>
          </a:p>
          <a:p>
            <a:pPr marL="651510" indent="-514350">
              <a:buFont typeface="+mj-lt"/>
              <a:buAutoNum type="arabicPeriod" startAt="6"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Reference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Created in the summer of 2013 by Dr. Jeffrey </a:t>
            </a:r>
            <a:r>
              <a:rPr lang="en-US" dirty="0" err="1" smtClean="0"/>
              <a:t>Beyerl</a:t>
            </a:r>
            <a:r>
              <a:rPr lang="en-US" dirty="0" smtClean="0"/>
              <a:t> for use in a cryptography class.</a:t>
            </a:r>
          </a:p>
          <a:p>
            <a:r>
              <a:rPr lang="en-US" dirty="0" smtClean="0"/>
              <a:t>This is just a vanilla PowerPoint, but of course like anything you download from the internet: use at your own risk.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875937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groups of 2</a:t>
            </a:r>
          </a:p>
          <a:p>
            <a:r>
              <a:rPr lang="en-US" dirty="0" smtClean="0"/>
              <a:t>5 rounds</a:t>
            </a:r>
          </a:p>
          <a:p>
            <a:pPr lvl="1"/>
            <a:r>
              <a:rPr lang="en-US" dirty="0" smtClean="0"/>
              <a:t>Math 1</a:t>
            </a:r>
          </a:p>
          <a:p>
            <a:pPr lvl="1"/>
            <a:r>
              <a:rPr lang="en-US" dirty="0" smtClean="0"/>
              <a:t>Modern history</a:t>
            </a:r>
          </a:p>
          <a:p>
            <a:pPr lvl="1"/>
            <a:r>
              <a:rPr lang="en-US" dirty="0" smtClean="0"/>
              <a:t>Math 2</a:t>
            </a:r>
          </a:p>
          <a:p>
            <a:pPr lvl="1"/>
            <a:r>
              <a:rPr lang="en-US" dirty="0" smtClean="0"/>
              <a:t>Computer Programming</a:t>
            </a:r>
          </a:p>
          <a:p>
            <a:pPr lvl="1"/>
            <a:r>
              <a:rPr lang="en-US" dirty="0" smtClean="0"/>
              <a:t>Analyzing and comparing Cryptosystems</a:t>
            </a:r>
          </a:p>
          <a:p>
            <a:r>
              <a:rPr lang="en-US" dirty="0" smtClean="0"/>
              <a:t>10 questions per round</a:t>
            </a:r>
          </a:p>
          <a:p>
            <a:r>
              <a:rPr lang="en-US" dirty="0" smtClean="0"/>
              <a:t>Each question is worth 1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Math Round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a field with 7 elements.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a field with 9 elements.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Multiply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sz="2400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256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 mod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all quadratics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256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77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Convert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00011101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256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/>
                  <a:t>Convert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00011101</m:t>
                            </m:r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to hex.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Convert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to decimal.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How many bits would it take to represent a 100-digit number?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 [cryptography]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Name a fundamental paradigm shift in cryptography that occurred in the 70’s.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cryptosystem was developed in the 70’s by IBM, with help from the NSA, and lasted through the 90’s.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This cryptosystem handles the majority of worldwide cryptography today.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 the above cryptosystem, how many bits are required in the key for “top secret” documents.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“newest” cryptosystem we have talked about?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 [cryptography]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What country discovered RSA before it was known publically?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What does DES stand for?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What does AES stand for?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 smtClean="0"/>
              <a:t>What does RSA stand for?</a:t>
            </a:r>
          </a:p>
          <a:p>
            <a:pPr marL="651510" indent="-514350">
              <a:buFont typeface="+mj-lt"/>
              <a:buAutoNum type="arabicPeriod" startAt="6"/>
            </a:pPr>
            <a:r>
              <a:rPr lang="en-US" dirty="0"/>
              <a:t>What does ECC stand </a:t>
            </a:r>
            <a:r>
              <a:rPr lang="en-US" dirty="0" smtClean="0"/>
              <a:t>for?</a:t>
            </a:r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Math round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Encrypt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in the RSA system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=21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Decrypt 5 in the same RSA system.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Run 13 through the S-box. </a:t>
                </a:r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4 points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2,1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r>
                  <a:rPr lang="en-US" dirty="0" smtClean="0"/>
                  <a:t>Find the slope of the line connecting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2,3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6,8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137160" indent="0">
                  <a:buNone/>
                </a:pPr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87084"/>
              </p:ext>
            </p:extLst>
          </p:nvPr>
        </p:nvGraphicFramePr>
        <p:xfrm>
          <a:off x="6934200" y="1447800"/>
          <a:ext cx="18478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30"/>
                <a:gridCol w="354330"/>
                <a:gridCol w="367030"/>
                <a:gridCol w="367030"/>
                <a:gridCol w="3797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solidFill>
                      <a:srgbClr val="CEB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24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Math round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</p:spPr>
            <p:txBody>
              <a:bodyPr>
                <a:normAutofit/>
              </a:bodyPr>
              <a:lstStyle/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Find the equation for the line containing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0,4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1,7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How many squares are there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Find an upper bound on the number of points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5,8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37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Perform the “shift rows” operation from AES on the accompanying AES message.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r>
                  <a:rPr lang="en-US" dirty="0" smtClean="0"/>
                  <a:t>Perform the “mix columns” operation on the accompanying column. </a:t>
                </a:r>
              </a:p>
              <a:p>
                <a:pPr marL="651510" indent="-514350">
                  <a:buFont typeface="+mj-lt"/>
                  <a:buAutoNum type="arabicPeriod" startAt="6"/>
                </a:pPr>
                <a:endParaRPr lang="en-US" dirty="0" smtClean="0"/>
              </a:p>
              <a:p>
                <a:pPr marL="137160" indent="0">
                  <a:buNone/>
                </a:pPr>
                <a:endParaRPr lang="en-US" dirty="0" smtClean="0"/>
              </a:p>
              <a:p>
                <a:pPr marL="65151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9144000" cy="6019800"/>
              </a:xfrm>
              <a:blipFill rotWithShape="1">
                <a:blip r:embed="rId2"/>
                <a:stretch>
                  <a:fillRect t="-1013" r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2123"/>
              </p:ext>
            </p:extLst>
          </p:nvPr>
        </p:nvGraphicFramePr>
        <p:xfrm>
          <a:off x="7315200" y="4876800"/>
          <a:ext cx="1468120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330"/>
                <a:gridCol w="367030"/>
                <a:gridCol w="367030"/>
                <a:gridCol w="37973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33013"/>
              </p:ext>
            </p:extLst>
          </p:nvPr>
        </p:nvGraphicFramePr>
        <p:xfrm>
          <a:off x="4876800" y="4876800"/>
          <a:ext cx="685800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0x01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59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Computer Programming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value of A?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value of B?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value of C?</a:t>
            </a:r>
          </a:p>
          <a:p>
            <a:pPr marL="13716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 = 3;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 = A + B * B;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Computer </a:t>
            </a:r>
            <a:r>
              <a:rPr lang="en-US" sz="3200" dirty="0" smtClean="0"/>
              <a:t>Programming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4"/>
            </a:pPr>
            <a:r>
              <a:rPr lang="en-US" dirty="0" smtClean="0"/>
              <a:t>What is the value of A?</a:t>
            </a:r>
          </a:p>
          <a:p>
            <a:pPr marL="651510" indent="-514350">
              <a:buFont typeface="+mj-lt"/>
              <a:buAutoNum type="arabicPeriod" startAt="4"/>
            </a:pPr>
            <a:r>
              <a:rPr lang="en-US" dirty="0" smtClean="0"/>
              <a:t>What is the value of B?</a:t>
            </a:r>
          </a:p>
          <a:p>
            <a:pPr marL="13716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 = A;</a:t>
            </a:r>
          </a:p>
          <a:p>
            <a:pPr marL="13716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4;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3272</TotalTime>
  <Words>809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Cryptography Trivia</vt:lpstr>
      <vt:lpstr>The Game</vt:lpstr>
      <vt:lpstr>Math Round 1</vt:lpstr>
      <vt:lpstr>Modern [cryptography] history</vt:lpstr>
      <vt:lpstr>Modern [cryptography] history</vt:lpstr>
      <vt:lpstr>Math round 2</vt:lpstr>
      <vt:lpstr>Math round 2</vt:lpstr>
      <vt:lpstr>Computer Programming</vt:lpstr>
      <vt:lpstr>Computer Programming</vt:lpstr>
      <vt:lpstr>Computer Programming</vt:lpstr>
      <vt:lpstr>Computer Programming</vt:lpstr>
      <vt:lpstr>Computer Programming</vt:lpstr>
      <vt:lpstr>Analyzing and comparing Cryptosystems</vt:lpstr>
      <vt:lpstr>Analyzing and comparing Cryptosystems</vt:lpstr>
      <vt:lpstr>Cryptography Trivia</vt:lpstr>
      <vt:lpstr>Reference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Trivia</dc:title>
  <dc:creator>JB</dc:creator>
  <cp:lastModifiedBy>UCA</cp:lastModifiedBy>
  <cp:revision>38</cp:revision>
  <dcterms:created xsi:type="dcterms:W3CDTF">2013-07-10T22:12:52Z</dcterms:created>
  <dcterms:modified xsi:type="dcterms:W3CDTF">2013-11-11T20:46:41Z</dcterms:modified>
</cp:coreProperties>
</file>