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three!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Encryption!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Encrypt 7 using a rotation cipher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53</m:t>
                        </m:r>
                      </m:sub>
                    </m:sSub>
                  </m:oMath>
                </a14:m>
                <a:r>
                  <a:rPr lang="en-US" dirty="0" smtClean="0"/>
                  <a:t> with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=50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Encrypt 18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sub>
                    </m:sSub>
                  </m:oMath>
                </a14:m>
                <a:r>
                  <a:rPr lang="en-US" dirty="0" smtClean="0"/>
                  <a:t> using an affine cipher with key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7,2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Encrypt 3 using RSA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=77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Encrypt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"0 0 0 0 0“</m:t>
                    </m:r>
                  </m:oMath>
                </a14:m>
                <a:r>
                  <a:rPr lang="en-US" dirty="0" smtClean="0"/>
                  <a:t> using an </a:t>
                </a:r>
                <a:r>
                  <a:rPr lang="en-US" dirty="0" err="1" smtClean="0"/>
                  <a:t>autokey</a:t>
                </a:r>
                <a:r>
                  <a:rPr lang="en-US" dirty="0" smtClean="0"/>
                  <a:t> cipher with starting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en-US" dirty="0" smtClean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XOR the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"01111001"</m:t>
                    </m:r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"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  <a:p>
                <a:pPr marL="651510" indent="-514350">
                  <a:buFont typeface="+mj-lt"/>
                  <a:buAutoNum type="arabicPeriod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3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Decryption!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 startAt="6"/>
                </a:pPr>
                <a:r>
                  <a:rPr lang="en-US" sz="2400" dirty="0" smtClean="0"/>
                  <a:t>Decrypt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"0 0 2 4"</m:t>
                    </m:r>
                  </m:oMath>
                </a14:m>
                <a:r>
                  <a:rPr lang="en-US" sz="2400" dirty="0" smtClean="0"/>
                  <a:t>, which was encrypted with a </a:t>
                </a:r>
                <a:r>
                  <a:rPr lang="en-US" sz="2400" dirty="0" err="1" smtClean="0"/>
                  <a:t>vigenere</a:t>
                </a:r>
                <a:r>
                  <a:rPr lang="en-US" sz="2400" dirty="0" smtClean="0"/>
                  <a:t> cipher using the key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2,4</m:t>
                        </m:r>
                      </m:e>
                    </m:d>
                  </m:oMath>
                </a14:m>
                <a:r>
                  <a:rPr lang="en-US" sz="2400" dirty="0" smtClean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2400" dirty="0" smtClean="0"/>
                  <a:t>. 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sz="2400" dirty="0" smtClean="0"/>
                  <a:t>Decrypt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"12“</m:t>
                    </m:r>
                  </m:oMath>
                </a14:m>
                <a:r>
                  <a:rPr lang="en-US" sz="2400" dirty="0" smtClean="0"/>
                  <a:t> which is the output of the accompanying S-box.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sz="2400" dirty="0" smtClean="0"/>
                  <a:t>Decrypt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"0 0 2 4"</m:t>
                    </m:r>
                  </m:oMath>
                </a14:m>
                <a:r>
                  <a:rPr lang="en-US" sz="2400" dirty="0"/>
                  <a:t>, which was encrypted with a </a:t>
                </a:r>
                <a:r>
                  <a:rPr lang="en-US" sz="2400" dirty="0" smtClean="0"/>
                  <a:t>one-time-pad using </a:t>
                </a:r>
                <a:r>
                  <a:rPr lang="en-US" sz="2400" dirty="0"/>
                  <a:t>the key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𝑘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9,9,9,4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sz="2400" dirty="0"/>
                  <a:t>Decrypt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"0 0 2 4"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dirty="0" smtClean="0"/>
                  <a:t>which was encrypted using the substitution cipher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0→1, 1→5, 2→3, 3→2, 4→0, 5→4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sz="2400" dirty="0" smtClean="0"/>
                  <a:t>Solve the discrete log problem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≡</m:t>
                    </m:r>
                    <m:r>
                      <a:rPr lang="en-US" sz="2400" b="0" i="0" smtClean="0">
                        <a:latin typeface="Cambria Math"/>
                      </a:rPr>
                      <m:t>41</m:t>
                    </m:r>
                  </m:oMath>
                </a14:m>
                <a:r>
                  <a:rPr lang="en-US" sz="2400" dirty="0" smtClean="0"/>
                  <a:t> mod 100.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endParaRPr lang="en-US" sz="2400" dirty="0" smtClean="0"/>
              </a:p>
              <a:p>
                <a:pPr marL="137160" indent="0">
                  <a:buNone/>
                </a:pPr>
                <a:endParaRPr lang="en-US" sz="2400" dirty="0"/>
              </a:p>
              <a:p>
                <a:pPr marL="651510" indent="-514350">
                  <a:buFont typeface="+mj-lt"/>
                  <a:buAutoNum type="arabicPeriod"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709" r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0025"/>
              </p:ext>
            </p:extLst>
          </p:nvPr>
        </p:nvGraphicFramePr>
        <p:xfrm>
          <a:off x="6477000" y="4876800"/>
          <a:ext cx="22542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30"/>
                <a:gridCol w="468630"/>
                <a:gridCol w="468630"/>
                <a:gridCol w="468630"/>
                <a:gridCol w="4686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solidFill>
                      <a:srgbClr val="CEB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5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Security and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689481"/>
                  </p:ext>
                </p:extLst>
              </p:nvPr>
            </p:nvGraphicFramePr>
            <p:xfrm>
              <a:off x="152401" y="2997200"/>
              <a:ext cx="8839199" cy="332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85962"/>
                    <a:gridCol w="562037"/>
                    <a:gridCol w="997268"/>
                    <a:gridCol w="1136332"/>
                    <a:gridCol w="1143000"/>
                    <a:gridCol w="10668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Key size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Keyspace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Encryption runtime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Decryption runtime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1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b="1" i="1" smtClean="0">
                                  <a:latin typeface="Cambria Math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400" dirty="0" smtClean="0"/>
                            <a:t> pairs needed</a:t>
                          </a:r>
                          <a:endParaRPr lang="en-US" sz="1400" dirty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Resistant to Frequency Analysis?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Substitution over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Rotation over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𝑁𝑜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Autokey over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One-time-pad</a:t>
                          </a:r>
                          <a:r>
                            <a:rPr lang="en-US" baseline="0" dirty="0" smtClean="0"/>
                            <a:t> over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b="0" i="1" baseline="0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b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Affine over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Vigenere</a:t>
                          </a:r>
                          <a:r>
                            <a:rPr lang="en-US" baseline="0" dirty="0" smtClean="0"/>
                            <a:t> over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b="0" i="1" baseline="0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b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Hill over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b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689481"/>
                  </p:ext>
                </p:extLst>
              </p:nvPr>
            </p:nvGraphicFramePr>
            <p:xfrm>
              <a:off x="152401" y="2997200"/>
              <a:ext cx="8839199" cy="332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85962"/>
                    <a:gridCol w="562037"/>
                    <a:gridCol w="997268"/>
                    <a:gridCol w="1136332"/>
                    <a:gridCol w="1143000"/>
                    <a:gridCol w="1066800"/>
                    <a:gridCol w="1447800"/>
                  </a:tblGrid>
                  <a:tr h="73152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Key size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Keyspace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Encryption runtime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Decryption runtime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2571" t="-833" r="-136000" b="-36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Resistant to Frequency </a:t>
                          </a:r>
                          <a:r>
                            <a:rPr lang="en-US" sz="1400" dirty="0" smtClean="0"/>
                            <a:t>Analysis</a:t>
                          </a: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98361" r="-255392" b="-6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98361" r="-255392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43478" t="-298361" r="-1032609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4878" t="-298361" r="-479268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56989" t="-298361" r="-322581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54545" t="-298361" r="-220856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2571" t="-298361" r="-136000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9244" t="-298361" b="-52623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98361" r="-255392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6667" r="-255392" b="-3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96721" r="-255392" b="-2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96721" r="-255392" b="-1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96721" r="-255392" b="-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685800"/>
                <a:ext cx="9144000" cy="1768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b="0" i="1" dirty="0" smtClean="0">
                    <a:latin typeface="Cambria Math"/>
                  </a:rPr>
                  <a:t>  </a:t>
                </a:r>
                <a:r>
                  <a:rPr lang="en-US" b="0" dirty="0" smtClean="0">
                    <a:latin typeface="Cambria Math"/>
                  </a:rPr>
                  <a:t>point for the first 9 correct</a:t>
                </a:r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point for the next 20 correct</a:t>
                </a:r>
              </a:p>
              <a:p>
                <a:pPr algn="ctr"/>
                <a:r>
                  <a:rPr lang="en-US" dirty="0"/>
                  <a:t>1</a:t>
                </a:r>
                <a:r>
                  <a:rPr lang="en-US" dirty="0" smtClean="0"/>
                  <a:t> point for each correct answer beyond 29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sz="1100" dirty="0" smtClean="0"/>
                  <a:t>(Rotation does not count)</a:t>
                </a:r>
              </a:p>
              <a:p>
                <a:pPr algn="ctr"/>
                <a:r>
                  <a:rPr lang="en-US" sz="1100" dirty="0" smtClean="0"/>
                  <a:t>(Assume you only ever store the encryption key and never modify it for quick decryption)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800"/>
                <a:ext cx="9144000" cy="1768561"/>
              </a:xfrm>
              <a:prstGeom prst="rect">
                <a:avLst/>
              </a:prstGeom>
              <a:blipFill rotWithShape="1">
                <a:blip r:embed="rId3"/>
                <a:stretch>
                  <a:fillRect b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7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Reference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Created in the summer of 2013 by Dr. Jeffrey </a:t>
            </a:r>
            <a:r>
              <a:rPr lang="en-US" dirty="0" err="1" smtClean="0"/>
              <a:t>Beyerl</a:t>
            </a:r>
            <a:r>
              <a:rPr lang="en-US" dirty="0" smtClean="0"/>
              <a:t> for use in a cryptography class.</a:t>
            </a:r>
          </a:p>
          <a:p>
            <a:r>
              <a:rPr lang="en-US" dirty="0" smtClean="0"/>
              <a:t>This is just a vanilla PowerPoint, but of course like anything you download from the internet: use at your own risk.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6200"/>
            <a:ext cx="875937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 groups of 2</a:t>
            </a:r>
          </a:p>
          <a:p>
            <a:r>
              <a:rPr lang="en-US" dirty="0"/>
              <a:t>6</a:t>
            </a:r>
            <a:r>
              <a:rPr lang="en-US" dirty="0" smtClean="0"/>
              <a:t> rounds</a:t>
            </a:r>
          </a:p>
          <a:p>
            <a:pPr lvl="1"/>
            <a:r>
              <a:rPr lang="en-US" dirty="0" smtClean="0"/>
              <a:t>Ancient cryptosystems</a:t>
            </a:r>
          </a:p>
          <a:p>
            <a:pPr lvl="1"/>
            <a:r>
              <a:rPr lang="en-US" dirty="0" smtClean="0"/>
              <a:t>Newer cryptosystems</a:t>
            </a:r>
          </a:p>
          <a:p>
            <a:pPr lvl="1"/>
            <a:r>
              <a:rPr lang="en-US" dirty="0" smtClean="0"/>
              <a:t>Modern cryptosystems</a:t>
            </a:r>
          </a:p>
          <a:p>
            <a:pPr lvl="1"/>
            <a:r>
              <a:rPr lang="en-US" dirty="0" smtClean="0"/>
              <a:t>Encryption and decryptions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Security and Performance</a:t>
            </a:r>
          </a:p>
          <a:p>
            <a:r>
              <a:rPr lang="en-US" dirty="0" smtClean="0"/>
              <a:t>10 questions per round</a:t>
            </a:r>
          </a:p>
          <a:p>
            <a:r>
              <a:rPr lang="en-US" dirty="0" smtClean="0"/>
              <a:t>Each question is worth 1 point</a:t>
            </a:r>
          </a:p>
          <a:p>
            <a:r>
              <a:rPr lang="en-US" dirty="0" smtClean="0"/>
              <a:t>Bonus Bingo: Fill in 25 things from this class that you think are important. Mark them off if or when they come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Ancient cryptosystems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This cryptosystem has the encryption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This cryptosystem has the encryption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𝐾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Name two ancient cryptosystems that are resistant to frequency analysis.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What is the term used to designate that a cryptosystem encrypts several characters simultaneously?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What is the term used to designate that a key changes throughout the message encrypted?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Ancient cryptosystems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This cryptosystem has the encryption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but changes the key based on the previous plaintext.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This cryptosystem is unbreakable.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In the above cryptosystem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how many possible keys are there for a 1024-bit message.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This cryptosystem requires exactly 7 known plaintext-ciphertext pairs to break.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This cryptosystem’s encryption function cannot be described by a “nice” mathematical equation.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2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Newer cryptosystems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was the primary cryptosystem used by the Germans during World War II.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was an advantage </a:t>
            </a:r>
            <a:r>
              <a:rPr lang="en-US" dirty="0"/>
              <a:t>of the above </a:t>
            </a:r>
            <a:r>
              <a:rPr lang="en-US" dirty="0" smtClean="0"/>
              <a:t>cryptosystem?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was a disadvantage </a:t>
            </a:r>
            <a:r>
              <a:rPr lang="en-US" dirty="0"/>
              <a:t>of the above </a:t>
            </a:r>
            <a:r>
              <a:rPr lang="en-US" dirty="0" smtClean="0"/>
              <a:t>cryptosystem?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was a cryptosystem used by the Americans during World War II that was never broken.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/>
              <a:t>What was an advantage of the above cryptosystem?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/>
              <a:t>What was a disadvantage of the above cryptosystem?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2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Newer cryptosystems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7"/>
            </a:pPr>
            <a:r>
              <a:rPr lang="en-US" dirty="0" smtClean="0"/>
              <a:t>What cryptosystem was the first major cryptosystem to place its security just in the key?</a:t>
            </a:r>
          </a:p>
          <a:p>
            <a:pPr marL="651510" indent="-514350">
              <a:buFont typeface="+mj-lt"/>
              <a:buAutoNum type="arabicPeriod" startAt="7"/>
            </a:pPr>
            <a:r>
              <a:rPr lang="en-US" dirty="0" smtClean="0"/>
              <a:t>This was the first algorithm released to the public that could enable Alice and Bob to establish cryptographic communication?</a:t>
            </a:r>
          </a:p>
          <a:p>
            <a:pPr marL="651510" indent="-514350">
              <a:buFont typeface="+mj-lt"/>
              <a:buAutoNum type="arabicPeriod" startAt="7"/>
            </a:pPr>
            <a:r>
              <a:rPr lang="en-US" dirty="0" smtClean="0"/>
              <a:t>What algorithm relies on factoring for security?</a:t>
            </a:r>
          </a:p>
          <a:p>
            <a:pPr marL="651510" indent="-514350">
              <a:buFont typeface="+mj-lt"/>
              <a:buAutoNum type="arabicPeriod" startAt="7"/>
            </a:pPr>
            <a:r>
              <a:rPr lang="en-US" dirty="0" smtClean="0"/>
              <a:t>What algorithm relies on the discrete logarithm problem for security?</a:t>
            </a:r>
          </a:p>
        </p:txBody>
      </p:sp>
    </p:spTree>
    <p:extLst>
      <p:ext uri="{BB962C8B-B14F-4D97-AF65-F5344CB8AC3E}">
        <p14:creationId xmlns:p14="http://schemas.microsoft.com/office/powerpoint/2010/main" val="372461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Modern cryptosystems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can replace RSA today.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might some day RSA in the future.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handles the vast majority of cryptography today.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 a war, if one side chooses to encrypt their information with AES, what should the other side choose?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 Quantum teleportation, what is “teleported”?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4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Modern cryptosystems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Name all public-key systems we have covered.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In Quantum computing, this describes the ability for a </a:t>
            </a:r>
            <a:r>
              <a:rPr lang="en-US" dirty="0" err="1" smtClean="0"/>
              <a:t>qubit</a:t>
            </a:r>
            <a:r>
              <a:rPr lang="en-US" dirty="0" smtClean="0"/>
              <a:t> to become 1 and 0 at the same time.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In Quantum computing, if two entangled </a:t>
            </a:r>
            <a:r>
              <a:rPr lang="en-US" dirty="0" err="1" smtClean="0"/>
              <a:t>qubits</a:t>
            </a:r>
            <a:r>
              <a:rPr lang="en-US" dirty="0" smtClean="0"/>
              <a:t> both have the value 0.5, what will they be when you observe them?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Will quantum computers make classical computers obsolete?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A 512 </a:t>
            </a:r>
            <a:r>
              <a:rPr lang="en-US" dirty="0" err="1" smtClean="0"/>
              <a:t>qubit</a:t>
            </a:r>
            <a:r>
              <a:rPr lang="en-US" dirty="0" smtClean="0"/>
              <a:t> quantum computer exists … why can’t it break 128-bit ECC?</a:t>
            </a:r>
          </a:p>
        </p:txBody>
      </p:sp>
    </p:spTree>
    <p:extLst>
      <p:ext uri="{BB962C8B-B14F-4D97-AF65-F5344CB8AC3E}">
        <p14:creationId xmlns:p14="http://schemas.microsoft.com/office/powerpoint/2010/main" val="27923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 fontScale="92500"/>
              </a:bodyPr>
              <a:lstStyle/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8,748,000,000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610</m:t>
                        </m:r>
                      </m:sup>
                    </m:sSup>
                  </m:oMath>
                </a14:m>
                <a:r>
                  <a:rPr lang="en-US" dirty="0" smtClean="0"/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101</m:t>
                    </m:r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77304</m:t>
                        </m:r>
                      </m:sup>
                    </m:sSup>
                  </m:oMath>
                </a14:m>
                <a:r>
                  <a:rPr lang="en-US" dirty="0" smtClean="0"/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33</m:t>
                    </m:r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−4=0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1997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 simultaneously. 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Which is a faster growth rate?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811" b="-1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92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5047</TotalTime>
  <Words>1060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Cryptography Trivia</vt:lpstr>
      <vt:lpstr>The Game</vt:lpstr>
      <vt:lpstr>Ancient cryptosystems</vt:lpstr>
      <vt:lpstr>Ancient cryptosystems</vt:lpstr>
      <vt:lpstr>Newer cryptosystems</vt:lpstr>
      <vt:lpstr>Newer cryptosystems</vt:lpstr>
      <vt:lpstr>Modern cryptosystems</vt:lpstr>
      <vt:lpstr>Modern cryptosystems</vt:lpstr>
      <vt:lpstr>Math</vt:lpstr>
      <vt:lpstr>Encryption!</vt:lpstr>
      <vt:lpstr>Decryption!</vt:lpstr>
      <vt:lpstr>Security and performance</vt:lpstr>
      <vt:lpstr>Cryptography Trivia</vt:lpstr>
      <vt:lpstr>Reference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 Trivia</dc:title>
  <dc:creator>JB</dc:creator>
  <cp:lastModifiedBy>UCA</cp:lastModifiedBy>
  <cp:revision>57</cp:revision>
  <dcterms:created xsi:type="dcterms:W3CDTF">2013-07-10T22:12:52Z</dcterms:created>
  <dcterms:modified xsi:type="dcterms:W3CDTF">2013-11-11T20:46:55Z</dcterms:modified>
</cp:coreProperties>
</file>