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82" r:id="rId4"/>
    <p:sldId id="284" r:id="rId5"/>
    <p:sldId id="299" r:id="rId6"/>
    <p:sldId id="266" r:id="rId7"/>
    <p:sldId id="285" r:id="rId8"/>
    <p:sldId id="300" r:id="rId9"/>
    <p:sldId id="286" r:id="rId10"/>
    <p:sldId id="287" r:id="rId11"/>
    <p:sldId id="301" r:id="rId12"/>
    <p:sldId id="288" r:id="rId13"/>
    <p:sldId id="289" r:id="rId14"/>
    <p:sldId id="302" r:id="rId15"/>
    <p:sldId id="290" r:id="rId16"/>
    <p:sldId id="291" r:id="rId17"/>
    <p:sldId id="303" r:id="rId18"/>
    <p:sldId id="292" r:id="rId19"/>
    <p:sldId id="293" r:id="rId20"/>
    <p:sldId id="304" r:id="rId21"/>
    <p:sldId id="294" r:id="rId22"/>
    <p:sldId id="307" r:id="rId23"/>
    <p:sldId id="308" r:id="rId24"/>
    <p:sldId id="296" r:id="rId25"/>
    <p:sldId id="297" r:id="rId26"/>
    <p:sldId id="306" r:id="rId27"/>
    <p:sldId id="298" r:id="rId28"/>
    <p:sldId id="309"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5" d="100"/>
          <a:sy n="105" d="100"/>
        </p:scale>
        <p:origin x="-1128"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35CFA33-6956-46E7-83DA-62604B63629C}" type="datetimeFigureOut">
              <a:rPr lang="en-US" smtClean="0"/>
              <a:t>11/7/2013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CDA06C-B437-4D23-9F4D-7386411C46EA}" type="slidenum">
              <a:rPr lang="en-US" smtClean="0"/>
              <a:t>‹#›</a:t>
            </a:fld>
            <a:endParaRPr lang="en-US"/>
          </a:p>
        </p:txBody>
      </p:sp>
    </p:spTree>
    <p:extLst>
      <p:ext uri="{BB962C8B-B14F-4D97-AF65-F5344CB8AC3E}">
        <p14:creationId xmlns:p14="http://schemas.microsoft.com/office/powerpoint/2010/main" val="20019043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5CFA33-6956-46E7-83DA-62604B63629C}" type="datetimeFigureOut">
              <a:rPr lang="en-US" smtClean="0"/>
              <a:t>11/7/2013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CDA06C-B437-4D23-9F4D-7386411C46EA}" type="slidenum">
              <a:rPr lang="en-US" smtClean="0"/>
              <a:t>‹#›</a:t>
            </a:fld>
            <a:endParaRPr lang="en-US"/>
          </a:p>
        </p:txBody>
      </p:sp>
    </p:spTree>
    <p:extLst>
      <p:ext uri="{BB962C8B-B14F-4D97-AF65-F5344CB8AC3E}">
        <p14:creationId xmlns:p14="http://schemas.microsoft.com/office/powerpoint/2010/main" val="24416709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5CFA33-6956-46E7-83DA-62604B63629C}" type="datetimeFigureOut">
              <a:rPr lang="en-US" smtClean="0"/>
              <a:t>11/7/2013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CDA06C-B437-4D23-9F4D-7386411C46EA}" type="slidenum">
              <a:rPr lang="en-US" smtClean="0"/>
              <a:t>‹#›</a:t>
            </a:fld>
            <a:endParaRPr lang="en-US"/>
          </a:p>
        </p:txBody>
      </p:sp>
    </p:spTree>
    <p:extLst>
      <p:ext uri="{BB962C8B-B14F-4D97-AF65-F5344CB8AC3E}">
        <p14:creationId xmlns:p14="http://schemas.microsoft.com/office/powerpoint/2010/main" val="29802496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5CFA33-6956-46E7-83DA-62604B63629C}" type="datetimeFigureOut">
              <a:rPr lang="en-US" smtClean="0"/>
              <a:t>11/7/2013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CDA06C-B437-4D23-9F4D-7386411C46EA}" type="slidenum">
              <a:rPr lang="en-US" smtClean="0"/>
              <a:t>‹#›</a:t>
            </a:fld>
            <a:endParaRPr lang="en-US"/>
          </a:p>
        </p:txBody>
      </p:sp>
    </p:spTree>
    <p:extLst>
      <p:ext uri="{BB962C8B-B14F-4D97-AF65-F5344CB8AC3E}">
        <p14:creationId xmlns:p14="http://schemas.microsoft.com/office/powerpoint/2010/main" val="17355480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35CFA33-6956-46E7-83DA-62604B63629C}" type="datetimeFigureOut">
              <a:rPr lang="en-US" smtClean="0"/>
              <a:t>11/7/2013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CDA06C-B437-4D23-9F4D-7386411C46EA}" type="slidenum">
              <a:rPr lang="en-US" smtClean="0"/>
              <a:t>‹#›</a:t>
            </a:fld>
            <a:endParaRPr lang="en-US"/>
          </a:p>
        </p:txBody>
      </p:sp>
    </p:spTree>
    <p:extLst>
      <p:ext uri="{BB962C8B-B14F-4D97-AF65-F5344CB8AC3E}">
        <p14:creationId xmlns:p14="http://schemas.microsoft.com/office/powerpoint/2010/main" val="18435528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35CFA33-6956-46E7-83DA-62604B63629C}" type="datetimeFigureOut">
              <a:rPr lang="en-US" smtClean="0"/>
              <a:t>11/7/2013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CDA06C-B437-4D23-9F4D-7386411C46EA}" type="slidenum">
              <a:rPr lang="en-US" smtClean="0"/>
              <a:t>‹#›</a:t>
            </a:fld>
            <a:endParaRPr lang="en-US"/>
          </a:p>
        </p:txBody>
      </p:sp>
    </p:spTree>
    <p:extLst>
      <p:ext uri="{BB962C8B-B14F-4D97-AF65-F5344CB8AC3E}">
        <p14:creationId xmlns:p14="http://schemas.microsoft.com/office/powerpoint/2010/main" val="26218812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35CFA33-6956-46E7-83DA-62604B63629C}" type="datetimeFigureOut">
              <a:rPr lang="en-US" smtClean="0"/>
              <a:t>11/7/2013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2CDA06C-B437-4D23-9F4D-7386411C46EA}" type="slidenum">
              <a:rPr lang="en-US" smtClean="0"/>
              <a:t>‹#›</a:t>
            </a:fld>
            <a:endParaRPr lang="en-US"/>
          </a:p>
        </p:txBody>
      </p:sp>
    </p:spTree>
    <p:extLst>
      <p:ext uri="{BB962C8B-B14F-4D97-AF65-F5344CB8AC3E}">
        <p14:creationId xmlns:p14="http://schemas.microsoft.com/office/powerpoint/2010/main" val="41795149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35CFA33-6956-46E7-83DA-62604B63629C}" type="datetimeFigureOut">
              <a:rPr lang="en-US" smtClean="0"/>
              <a:t>11/7/2013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2CDA06C-B437-4D23-9F4D-7386411C46EA}" type="slidenum">
              <a:rPr lang="en-US" smtClean="0"/>
              <a:t>‹#›</a:t>
            </a:fld>
            <a:endParaRPr lang="en-US"/>
          </a:p>
        </p:txBody>
      </p:sp>
    </p:spTree>
    <p:extLst>
      <p:ext uri="{BB962C8B-B14F-4D97-AF65-F5344CB8AC3E}">
        <p14:creationId xmlns:p14="http://schemas.microsoft.com/office/powerpoint/2010/main" val="12216925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5CFA33-6956-46E7-83DA-62604B63629C}" type="datetimeFigureOut">
              <a:rPr lang="en-US" smtClean="0"/>
              <a:t>11/7/2013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2CDA06C-B437-4D23-9F4D-7386411C46EA}" type="slidenum">
              <a:rPr lang="en-US" smtClean="0"/>
              <a:t>‹#›</a:t>
            </a:fld>
            <a:endParaRPr lang="en-US"/>
          </a:p>
        </p:txBody>
      </p:sp>
    </p:spTree>
    <p:extLst>
      <p:ext uri="{BB962C8B-B14F-4D97-AF65-F5344CB8AC3E}">
        <p14:creationId xmlns:p14="http://schemas.microsoft.com/office/powerpoint/2010/main" val="24757568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5CFA33-6956-46E7-83DA-62604B63629C}" type="datetimeFigureOut">
              <a:rPr lang="en-US" smtClean="0"/>
              <a:t>11/7/2013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CDA06C-B437-4D23-9F4D-7386411C46EA}" type="slidenum">
              <a:rPr lang="en-US" smtClean="0"/>
              <a:t>‹#›</a:t>
            </a:fld>
            <a:endParaRPr lang="en-US"/>
          </a:p>
        </p:txBody>
      </p:sp>
    </p:spTree>
    <p:extLst>
      <p:ext uri="{BB962C8B-B14F-4D97-AF65-F5344CB8AC3E}">
        <p14:creationId xmlns:p14="http://schemas.microsoft.com/office/powerpoint/2010/main" val="2946063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5CFA33-6956-46E7-83DA-62604B63629C}" type="datetimeFigureOut">
              <a:rPr lang="en-US" smtClean="0"/>
              <a:t>11/7/2013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CDA06C-B437-4D23-9F4D-7386411C46EA}" type="slidenum">
              <a:rPr lang="en-US" smtClean="0"/>
              <a:t>‹#›</a:t>
            </a:fld>
            <a:endParaRPr lang="en-US"/>
          </a:p>
        </p:txBody>
      </p:sp>
    </p:spTree>
    <p:extLst>
      <p:ext uri="{BB962C8B-B14F-4D97-AF65-F5344CB8AC3E}">
        <p14:creationId xmlns:p14="http://schemas.microsoft.com/office/powerpoint/2010/main" val="15540227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5CFA33-6956-46E7-83DA-62604B63629C}" type="datetimeFigureOut">
              <a:rPr lang="en-US" smtClean="0"/>
              <a:t>11/7/2013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CDA06C-B437-4D23-9F4D-7386411C46EA}" type="slidenum">
              <a:rPr lang="en-US" smtClean="0"/>
              <a:t>‹#›</a:t>
            </a:fld>
            <a:endParaRPr lang="en-US"/>
          </a:p>
        </p:txBody>
      </p:sp>
    </p:spTree>
    <p:extLst>
      <p:ext uri="{BB962C8B-B14F-4D97-AF65-F5344CB8AC3E}">
        <p14:creationId xmlns:p14="http://schemas.microsoft.com/office/powerpoint/2010/main" val="12896633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slide" Target="slide4.xml"/><Relationship Id="rId3" Type="http://schemas.openxmlformats.org/officeDocument/2006/relationships/slide" Target="slide10.xml"/><Relationship Id="rId7" Type="http://schemas.openxmlformats.org/officeDocument/2006/relationships/slide" Target="slide19.xml"/><Relationship Id="rId2" Type="http://schemas.openxmlformats.org/officeDocument/2006/relationships/slide" Target="slide7.xml"/><Relationship Id="rId1" Type="http://schemas.openxmlformats.org/officeDocument/2006/relationships/slideLayout" Target="../slideLayouts/slideLayout2.xml"/><Relationship Id="rId6" Type="http://schemas.openxmlformats.org/officeDocument/2006/relationships/slide" Target="slide22.xml"/><Relationship Id="rId5" Type="http://schemas.openxmlformats.org/officeDocument/2006/relationships/slide" Target="slide25.xml"/><Relationship Id="rId4" Type="http://schemas.openxmlformats.org/officeDocument/2006/relationships/slide" Target="slide13.xml"/><Relationship Id="rId9" Type="http://schemas.openxmlformats.org/officeDocument/2006/relationships/slide" Target="slide1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WordArt 2"/>
          <p:cNvSpPr>
            <a:spLocks noChangeArrowheads="1" noChangeShapeType="1" noTextEdit="1"/>
          </p:cNvSpPr>
          <p:nvPr/>
        </p:nvSpPr>
        <p:spPr bwMode="auto">
          <a:xfrm>
            <a:off x="914400" y="990600"/>
            <a:ext cx="2381250" cy="1596118"/>
          </a:xfrm>
          <a:prstGeom prst="rect">
            <a:avLst/>
          </a:prstGeom>
        </p:spPr>
        <p:txBody>
          <a:bodyPr wrap="none" fromWordArt="1">
            <a:prstTxWarp prst="textSlantUp">
              <a:avLst>
                <a:gd name="adj" fmla="val 32056"/>
              </a:avLst>
            </a:prstTxWarp>
          </a:bodyPr>
          <a:lstStyle/>
          <a:p>
            <a:pPr algn="ctr" rtl="0">
              <a:buNone/>
            </a:pPr>
            <a:r>
              <a:rPr lang="en-US" sz="3600" kern="10" spc="0" dirty="0" smtClean="0">
                <a:ln w="9525">
                  <a:solidFill>
                    <a:srgbClr val="CC99FF"/>
                  </a:solidFill>
                  <a:round/>
                  <a:headEnd/>
                  <a:tailEnd/>
                </a:ln>
                <a:gradFill rotWithShape="0">
                  <a:gsLst>
                    <a:gs pos="0">
                      <a:srgbClr val="6600CC"/>
                    </a:gs>
                    <a:gs pos="100000">
                      <a:srgbClr val="CC00CC"/>
                    </a:gs>
                  </a:gsLst>
                  <a:lin ang="5400000" scaled="1"/>
                </a:gradFill>
                <a:effectLst>
                  <a:outerShdw dist="53882" dir="2700000" algn="ctr" rotWithShape="0">
                    <a:srgbClr val="9999FF">
                      <a:alpha val="80000"/>
                    </a:srgbClr>
                  </a:outerShdw>
                </a:effectLst>
                <a:latin typeface="Times New Roman"/>
                <a:cs typeface="Times New Roman"/>
              </a:rPr>
              <a:t>Math</a:t>
            </a:r>
            <a:endParaRPr lang="en-US" sz="3600" kern="10" spc="0" dirty="0">
              <a:ln w="9525">
                <a:solidFill>
                  <a:srgbClr val="CC99FF"/>
                </a:solidFill>
                <a:round/>
                <a:headEnd/>
                <a:tailEnd/>
              </a:ln>
              <a:gradFill rotWithShape="0">
                <a:gsLst>
                  <a:gs pos="0">
                    <a:srgbClr val="6600CC"/>
                  </a:gs>
                  <a:gs pos="100000">
                    <a:srgbClr val="CC00CC"/>
                  </a:gs>
                </a:gsLst>
                <a:lin ang="5400000" scaled="1"/>
              </a:gradFill>
              <a:effectLst>
                <a:outerShdw dist="53882" dir="2700000" algn="ctr" rotWithShape="0">
                  <a:srgbClr val="9999FF">
                    <a:alpha val="80000"/>
                  </a:srgbClr>
                </a:outerShdw>
              </a:effectLst>
              <a:latin typeface="Times New Roman"/>
              <a:cs typeface="Times New Roman"/>
            </a:endParaRPr>
          </a:p>
        </p:txBody>
      </p:sp>
      <p:sp>
        <p:nvSpPr>
          <p:cNvPr id="5" name="WordArt 3"/>
          <p:cNvSpPr>
            <a:spLocks noChangeArrowheads="1" noChangeShapeType="1" noTextEdit="1"/>
          </p:cNvSpPr>
          <p:nvPr/>
        </p:nvSpPr>
        <p:spPr bwMode="auto">
          <a:xfrm>
            <a:off x="2247900" y="2514600"/>
            <a:ext cx="5295900" cy="14859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rtl="0">
              <a:buNone/>
            </a:pPr>
            <a:r>
              <a:rPr lang="en-US" sz="2400" kern="10" spc="0" dirty="0" smtClean="0">
                <a:ln>
                  <a:noFill/>
                </a:ln>
                <a:solidFill>
                  <a:srgbClr val="336699"/>
                </a:solidFill>
                <a:effectLst>
                  <a:outerShdw dist="45791" dir="2021404" algn="ctr" rotWithShape="0">
                    <a:srgbClr val="B2B2B2">
                      <a:alpha val="80000"/>
                    </a:srgbClr>
                  </a:outerShdw>
                </a:effectLst>
                <a:latin typeface="Times New Roman"/>
                <a:cs typeface="Times New Roman"/>
              </a:rPr>
              <a:t>Trivia</a:t>
            </a:r>
            <a:endParaRPr lang="en-US" sz="2400" kern="10" spc="0" dirty="0">
              <a:ln>
                <a:noFill/>
              </a:ln>
              <a:solidFill>
                <a:srgbClr val="336699"/>
              </a:solidFill>
              <a:effectLst>
                <a:outerShdw dist="45791" dir="2021404" algn="ctr" rotWithShape="0">
                  <a:srgbClr val="B2B2B2">
                    <a:alpha val="80000"/>
                  </a:srgbClr>
                </a:outerShdw>
              </a:effectLst>
              <a:latin typeface="Times New Roman"/>
              <a:cs typeface="Times New Roman"/>
            </a:endParaRPr>
          </a:p>
        </p:txBody>
      </p:sp>
    </p:spTree>
    <p:extLst>
      <p:ext uri="{BB962C8B-B14F-4D97-AF65-F5344CB8AC3E}">
        <p14:creationId xmlns:p14="http://schemas.microsoft.com/office/powerpoint/2010/main" val="8467868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Algebra</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92500"/>
              </a:bodyPr>
              <a:lstStyle/>
              <a:p>
                <a:pPr marL="514350" indent="-514350">
                  <a:buFont typeface="+mj-lt"/>
                  <a:buAutoNum type="arabicPeriod"/>
                </a:pPr>
                <a:r>
                  <a:rPr lang="en-US" dirty="0" smtClean="0"/>
                  <a:t>Simplify </a:t>
                </a:r>
                <a14:m>
                  <m:oMath xmlns:m="http://schemas.openxmlformats.org/officeDocument/2006/math">
                    <m:rad>
                      <m:radPr>
                        <m:degHide m:val="on"/>
                        <m:ctrlPr>
                          <a:rPr lang="en-US" i="1">
                            <a:latin typeface="Cambria Math"/>
                          </a:rPr>
                        </m:ctrlPr>
                      </m:radPr>
                      <m:deg/>
                      <m:e>
                        <m:sSup>
                          <m:sSupPr>
                            <m:ctrlPr>
                              <a:rPr lang="en-US" i="1">
                                <a:latin typeface="Cambria Math"/>
                              </a:rPr>
                            </m:ctrlPr>
                          </m:sSupPr>
                          <m:e>
                            <m:r>
                              <a:rPr lang="en-US" i="1">
                                <a:latin typeface="Cambria Math"/>
                              </a:rPr>
                              <m:t>𝑥</m:t>
                            </m:r>
                          </m:e>
                          <m:sup>
                            <m:r>
                              <a:rPr lang="en-US" i="1">
                                <a:latin typeface="Cambria Math"/>
                              </a:rPr>
                              <m:t>2</m:t>
                            </m:r>
                          </m:sup>
                        </m:sSup>
                      </m:e>
                    </m:rad>
                    <m:r>
                      <a:rPr lang="en-US" b="0" i="0" smtClean="0">
                        <a:latin typeface="Cambria Math"/>
                      </a:rPr>
                      <m:t>.</m:t>
                    </m:r>
                  </m:oMath>
                </a14:m>
                <a:endParaRPr lang="en-US" dirty="0"/>
              </a:p>
              <a:p>
                <a:pPr marL="514350" indent="-514350">
                  <a:buFont typeface="+mj-lt"/>
                  <a:buAutoNum type="arabicPeriod"/>
                </a:pPr>
                <a:r>
                  <a:rPr lang="en-US" dirty="0"/>
                  <a:t>Find </a:t>
                </a:r>
                <a14:m>
                  <m:oMath xmlns:m="http://schemas.openxmlformats.org/officeDocument/2006/math">
                    <m:r>
                      <a:rPr lang="en-US" i="1">
                        <a:latin typeface="Cambria Math"/>
                      </a:rPr>
                      <m:t>1+1−1+1−1+1−1+1−1+1⋅0</m:t>
                    </m:r>
                  </m:oMath>
                </a14:m>
                <a:r>
                  <a:rPr lang="en-US" dirty="0" smtClean="0"/>
                  <a:t>.</a:t>
                </a:r>
                <a:endParaRPr lang="en-US" dirty="0"/>
              </a:p>
              <a:p>
                <a:pPr marL="514350" indent="-514350">
                  <a:buFont typeface="+mj-lt"/>
                  <a:buAutoNum type="arabicPeriod"/>
                </a:pPr>
                <a:r>
                  <a:rPr lang="en-US" dirty="0"/>
                  <a:t>What is the property that says </a:t>
                </a:r>
                <a14:m>
                  <m:oMath xmlns:m="http://schemas.openxmlformats.org/officeDocument/2006/math">
                    <m:r>
                      <a:rPr lang="en-US" i="1">
                        <a:latin typeface="Cambria Math"/>
                      </a:rPr>
                      <m:t>𝑎</m:t>
                    </m:r>
                    <m:d>
                      <m:dPr>
                        <m:ctrlPr>
                          <a:rPr lang="en-US" i="1">
                            <a:latin typeface="Cambria Math"/>
                          </a:rPr>
                        </m:ctrlPr>
                      </m:dPr>
                      <m:e>
                        <m:r>
                          <a:rPr lang="en-US" i="1">
                            <a:latin typeface="Cambria Math"/>
                          </a:rPr>
                          <m:t>𝑏𝑐</m:t>
                        </m:r>
                      </m:e>
                    </m:d>
                    <m:r>
                      <a:rPr lang="en-US" i="1">
                        <a:latin typeface="Cambria Math"/>
                      </a:rPr>
                      <m:t>=</m:t>
                    </m:r>
                    <m:d>
                      <m:dPr>
                        <m:ctrlPr>
                          <a:rPr lang="en-US" i="1">
                            <a:latin typeface="Cambria Math"/>
                          </a:rPr>
                        </m:ctrlPr>
                      </m:dPr>
                      <m:e>
                        <m:r>
                          <a:rPr lang="en-US" i="1">
                            <a:latin typeface="Cambria Math"/>
                          </a:rPr>
                          <m:t>𝑎𝑏</m:t>
                        </m:r>
                      </m:e>
                    </m:d>
                    <m:r>
                      <a:rPr lang="en-US" i="1">
                        <a:latin typeface="Cambria Math"/>
                      </a:rPr>
                      <m:t>𝑐</m:t>
                    </m:r>
                  </m:oMath>
                </a14:m>
                <a:r>
                  <a:rPr lang="en-US" dirty="0"/>
                  <a:t>?</a:t>
                </a:r>
              </a:p>
              <a:p>
                <a:pPr marL="514350" indent="-514350">
                  <a:buFont typeface="+mj-lt"/>
                  <a:buAutoNum type="arabicPeriod"/>
                </a:pPr>
                <a:r>
                  <a:rPr lang="en-US" dirty="0"/>
                  <a:t>The form “</a:t>
                </a:r>
                <a14:m>
                  <m:oMath xmlns:m="http://schemas.openxmlformats.org/officeDocument/2006/math">
                    <m:sSup>
                      <m:sSupPr>
                        <m:ctrlPr>
                          <a:rPr lang="en-US" i="1">
                            <a:latin typeface="Cambria Math"/>
                          </a:rPr>
                        </m:ctrlPr>
                      </m:sSupPr>
                      <m:e>
                        <m:r>
                          <a:rPr lang="en-US" i="1">
                            <a:latin typeface="Cambria Math"/>
                          </a:rPr>
                          <m:t>0</m:t>
                        </m:r>
                      </m:e>
                      <m:sup>
                        <m:r>
                          <a:rPr lang="en-US" i="1">
                            <a:latin typeface="Cambria Math"/>
                          </a:rPr>
                          <m:t>0</m:t>
                        </m:r>
                      </m:sup>
                    </m:sSup>
                  </m:oMath>
                </a14:m>
                <a:r>
                  <a:rPr lang="en-US" dirty="0"/>
                  <a:t>” has a special name. What is it?</a:t>
                </a:r>
              </a:p>
              <a:p>
                <a:pPr marL="514350" indent="-514350">
                  <a:buFont typeface="+mj-lt"/>
                  <a:buAutoNum type="arabicPeriod"/>
                </a:pPr>
                <a:r>
                  <a:rPr lang="en-US" dirty="0"/>
                  <a:t>What is the fewest number of standard coins that are needed to guarantee that you can sum to any number between </a:t>
                </a:r>
                <a14:m>
                  <m:oMath xmlns:m="http://schemas.openxmlformats.org/officeDocument/2006/math">
                    <m:r>
                      <a:rPr lang="en-US" i="1">
                        <a:latin typeface="Cambria Math"/>
                      </a:rPr>
                      <m:t>$0.01</m:t>
                    </m:r>
                  </m:oMath>
                </a14:m>
                <a:r>
                  <a:rPr lang="en-US" dirty="0"/>
                  <a:t> and </a:t>
                </a:r>
                <a14:m>
                  <m:oMath xmlns:m="http://schemas.openxmlformats.org/officeDocument/2006/math">
                    <m:r>
                      <a:rPr lang="en-US" i="1">
                        <a:latin typeface="Cambria Math"/>
                      </a:rPr>
                      <m:t>$0.99</m:t>
                    </m:r>
                  </m:oMath>
                </a14:m>
                <a:r>
                  <a:rPr lang="en-US" dirty="0"/>
                  <a:t>? </a:t>
                </a:r>
              </a:p>
              <a:p>
                <a:pPr marL="514350" indent="-514350">
                  <a:buFont typeface="+mj-lt"/>
                  <a:buAutoNum type="arabicPeriod"/>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704" t="-270" r="-1630"/>
                </a:stretch>
              </a:blipFill>
            </p:spPr>
            <p:txBody>
              <a:bodyPr/>
              <a:lstStyle/>
              <a:p>
                <a:r>
                  <a:rPr lang="en-US">
                    <a:noFill/>
                  </a:rPr>
                  <a:t> </a:t>
                </a:r>
              </a:p>
            </p:txBody>
          </p:sp>
        </mc:Fallback>
      </mc:AlternateContent>
    </p:spTree>
    <p:extLst>
      <p:ext uri="{BB962C8B-B14F-4D97-AF65-F5344CB8AC3E}">
        <p14:creationId xmlns:p14="http://schemas.microsoft.com/office/powerpoint/2010/main" val="471957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Algebra</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92500" lnSpcReduction="20000"/>
              </a:bodyPr>
              <a:lstStyle/>
              <a:p>
                <a:pPr marL="514350" indent="-514350">
                  <a:buFont typeface="+mj-lt"/>
                  <a:buAutoNum type="arabicPeriod"/>
                </a:pPr>
                <a:r>
                  <a:rPr lang="en-US" dirty="0" smtClean="0"/>
                  <a:t>Simplify </a:t>
                </a:r>
                <a14:m>
                  <m:oMath xmlns:m="http://schemas.openxmlformats.org/officeDocument/2006/math">
                    <m:rad>
                      <m:radPr>
                        <m:degHide m:val="on"/>
                        <m:ctrlPr>
                          <a:rPr lang="en-US" i="1">
                            <a:latin typeface="Cambria Math"/>
                          </a:rPr>
                        </m:ctrlPr>
                      </m:radPr>
                      <m:deg/>
                      <m:e>
                        <m:sSup>
                          <m:sSupPr>
                            <m:ctrlPr>
                              <a:rPr lang="en-US" i="1">
                                <a:latin typeface="Cambria Math"/>
                              </a:rPr>
                            </m:ctrlPr>
                          </m:sSupPr>
                          <m:e>
                            <m:r>
                              <a:rPr lang="en-US" i="1">
                                <a:latin typeface="Cambria Math"/>
                              </a:rPr>
                              <m:t>𝑥</m:t>
                            </m:r>
                          </m:e>
                          <m:sup>
                            <m:r>
                              <a:rPr lang="en-US" i="1">
                                <a:latin typeface="Cambria Math"/>
                              </a:rPr>
                              <m:t>2</m:t>
                            </m:r>
                          </m:sup>
                        </m:sSup>
                      </m:e>
                    </m:rad>
                    <m:r>
                      <a:rPr lang="en-US" b="0" i="0" smtClean="0">
                        <a:latin typeface="Cambria Math"/>
                      </a:rPr>
                      <m:t>.</m:t>
                    </m:r>
                  </m:oMath>
                </a14:m>
                <a:r>
                  <a:rPr lang="en-US" dirty="0" smtClean="0"/>
                  <a:t> </a:t>
                </a:r>
                <a14:m>
                  <m:oMath xmlns:m="http://schemas.openxmlformats.org/officeDocument/2006/math">
                    <m:d>
                      <m:dPr>
                        <m:begChr m:val="|"/>
                        <m:endChr m:val="|"/>
                        <m:ctrlPr>
                          <a:rPr lang="en-US" b="0" i="1" dirty="0" smtClean="0">
                            <a:solidFill>
                              <a:srgbClr val="FF0000"/>
                            </a:solidFill>
                            <a:latin typeface="Cambria Math"/>
                          </a:rPr>
                        </m:ctrlPr>
                      </m:dPr>
                      <m:e>
                        <m:r>
                          <a:rPr lang="en-US" b="0" i="1" dirty="0" smtClean="0">
                            <a:solidFill>
                              <a:srgbClr val="FF0000"/>
                            </a:solidFill>
                            <a:latin typeface="Cambria Math"/>
                          </a:rPr>
                          <m:t>𝑥</m:t>
                        </m:r>
                      </m:e>
                    </m:d>
                  </m:oMath>
                </a14:m>
                <a:endParaRPr lang="en-US" dirty="0"/>
              </a:p>
              <a:p>
                <a:pPr marL="514350" indent="-514350">
                  <a:buFont typeface="+mj-lt"/>
                  <a:buAutoNum type="arabicPeriod"/>
                </a:pPr>
                <a:r>
                  <a:rPr lang="en-US" dirty="0"/>
                  <a:t>Find </a:t>
                </a:r>
                <a14:m>
                  <m:oMath xmlns:m="http://schemas.openxmlformats.org/officeDocument/2006/math">
                    <m:r>
                      <a:rPr lang="en-US" i="1">
                        <a:latin typeface="Cambria Math"/>
                      </a:rPr>
                      <m:t>1+1−1+1−1+1−1+1−1+1⋅0</m:t>
                    </m:r>
                  </m:oMath>
                </a14:m>
                <a:r>
                  <a:rPr lang="en-US" dirty="0" smtClean="0"/>
                  <a:t>. </a:t>
                </a:r>
                <a14:m>
                  <m:oMath xmlns:m="http://schemas.openxmlformats.org/officeDocument/2006/math">
                    <m:r>
                      <a:rPr lang="en-US" b="0" i="1" smtClean="0">
                        <a:solidFill>
                          <a:srgbClr val="FF0000"/>
                        </a:solidFill>
                        <a:latin typeface="Cambria Math"/>
                      </a:rPr>
                      <m:t>1</m:t>
                    </m:r>
                  </m:oMath>
                </a14:m>
                <a:endParaRPr lang="en-US" dirty="0"/>
              </a:p>
              <a:p>
                <a:pPr marL="514350" indent="-514350">
                  <a:buFont typeface="+mj-lt"/>
                  <a:buAutoNum type="arabicPeriod"/>
                </a:pPr>
                <a:r>
                  <a:rPr lang="en-US" dirty="0"/>
                  <a:t>What is the property that says </a:t>
                </a:r>
                <a14:m>
                  <m:oMath xmlns:m="http://schemas.openxmlformats.org/officeDocument/2006/math">
                    <m:r>
                      <a:rPr lang="en-US" i="1">
                        <a:latin typeface="Cambria Math"/>
                      </a:rPr>
                      <m:t>𝑎</m:t>
                    </m:r>
                    <m:d>
                      <m:dPr>
                        <m:ctrlPr>
                          <a:rPr lang="en-US" i="1">
                            <a:latin typeface="Cambria Math"/>
                          </a:rPr>
                        </m:ctrlPr>
                      </m:dPr>
                      <m:e>
                        <m:r>
                          <a:rPr lang="en-US" i="1">
                            <a:latin typeface="Cambria Math"/>
                          </a:rPr>
                          <m:t>𝑏𝑐</m:t>
                        </m:r>
                      </m:e>
                    </m:d>
                    <m:r>
                      <a:rPr lang="en-US" i="1">
                        <a:latin typeface="Cambria Math"/>
                      </a:rPr>
                      <m:t>=</m:t>
                    </m:r>
                    <m:d>
                      <m:dPr>
                        <m:ctrlPr>
                          <a:rPr lang="en-US" i="1">
                            <a:latin typeface="Cambria Math"/>
                          </a:rPr>
                        </m:ctrlPr>
                      </m:dPr>
                      <m:e>
                        <m:r>
                          <a:rPr lang="en-US" i="1">
                            <a:latin typeface="Cambria Math"/>
                          </a:rPr>
                          <m:t>𝑎𝑏</m:t>
                        </m:r>
                      </m:e>
                    </m:d>
                    <m:r>
                      <a:rPr lang="en-US" i="1">
                        <a:latin typeface="Cambria Math"/>
                      </a:rPr>
                      <m:t>𝑐</m:t>
                    </m:r>
                  </m:oMath>
                </a14:m>
                <a:r>
                  <a:rPr lang="en-US" dirty="0" smtClean="0"/>
                  <a:t>? </a:t>
                </a:r>
                <a:r>
                  <a:rPr lang="en-US" dirty="0" smtClean="0">
                    <a:solidFill>
                      <a:srgbClr val="FF0000"/>
                    </a:solidFill>
                  </a:rPr>
                  <a:t>Associative</a:t>
                </a:r>
                <a:endParaRPr lang="en-US" dirty="0"/>
              </a:p>
              <a:p>
                <a:pPr marL="514350" indent="-514350">
                  <a:buFont typeface="+mj-lt"/>
                  <a:buAutoNum type="arabicPeriod"/>
                </a:pPr>
                <a:r>
                  <a:rPr lang="en-US" dirty="0"/>
                  <a:t>The form “</a:t>
                </a:r>
                <a14:m>
                  <m:oMath xmlns:m="http://schemas.openxmlformats.org/officeDocument/2006/math">
                    <m:sSup>
                      <m:sSupPr>
                        <m:ctrlPr>
                          <a:rPr lang="en-US" i="1">
                            <a:latin typeface="Cambria Math"/>
                          </a:rPr>
                        </m:ctrlPr>
                      </m:sSupPr>
                      <m:e>
                        <m:r>
                          <a:rPr lang="en-US" i="1">
                            <a:latin typeface="Cambria Math"/>
                          </a:rPr>
                          <m:t>0</m:t>
                        </m:r>
                      </m:e>
                      <m:sup>
                        <m:r>
                          <a:rPr lang="en-US" i="1">
                            <a:latin typeface="Cambria Math"/>
                          </a:rPr>
                          <m:t>0</m:t>
                        </m:r>
                      </m:sup>
                    </m:sSup>
                  </m:oMath>
                </a14:m>
                <a:r>
                  <a:rPr lang="en-US" dirty="0"/>
                  <a:t>” has a special name. What is it</a:t>
                </a:r>
                <a:r>
                  <a:rPr lang="en-US" dirty="0" smtClean="0"/>
                  <a:t>? </a:t>
                </a:r>
                <a:r>
                  <a:rPr lang="en-US" dirty="0" err="1" smtClean="0">
                    <a:solidFill>
                      <a:srgbClr val="FF0000"/>
                    </a:solidFill>
                  </a:rPr>
                  <a:t>Indeterminant</a:t>
                </a:r>
                <a:endParaRPr lang="en-US" dirty="0"/>
              </a:p>
              <a:p>
                <a:pPr marL="514350" indent="-514350">
                  <a:buFont typeface="+mj-lt"/>
                  <a:buAutoNum type="arabicPeriod"/>
                </a:pPr>
                <a:r>
                  <a:rPr lang="en-US" dirty="0"/>
                  <a:t>What is the fewest number of standard coins that are needed to guarantee that you can sum to any number between </a:t>
                </a:r>
                <a14:m>
                  <m:oMath xmlns:m="http://schemas.openxmlformats.org/officeDocument/2006/math">
                    <m:r>
                      <a:rPr lang="en-US" i="1">
                        <a:latin typeface="Cambria Math"/>
                      </a:rPr>
                      <m:t>$0.01</m:t>
                    </m:r>
                  </m:oMath>
                </a14:m>
                <a:r>
                  <a:rPr lang="en-US" dirty="0"/>
                  <a:t> and </a:t>
                </a:r>
                <a14:m>
                  <m:oMath xmlns:m="http://schemas.openxmlformats.org/officeDocument/2006/math">
                    <m:r>
                      <a:rPr lang="en-US" i="1">
                        <a:latin typeface="Cambria Math"/>
                      </a:rPr>
                      <m:t>$0.99</m:t>
                    </m:r>
                  </m:oMath>
                </a14:m>
                <a:r>
                  <a:rPr lang="en-US" dirty="0"/>
                  <a:t>? </a:t>
                </a:r>
                <a:r>
                  <a:rPr lang="en-US" dirty="0" smtClean="0">
                    <a:solidFill>
                      <a:srgbClr val="FF0000"/>
                    </a:solidFill>
                  </a:rPr>
                  <a:t>10</a:t>
                </a:r>
                <a:endParaRPr lang="en-US" dirty="0"/>
              </a:p>
              <a:p>
                <a:pPr marL="514350" indent="-514350">
                  <a:buFont typeface="+mj-lt"/>
                  <a:buAutoNum type="arabicPeriod"/>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704" t="-2695" r="-2667"/>
                </a:stretch>
              </a:blipFill>
            </p:spPr>
            <p:txBody>
              <a:bodyPr/>
              <a:lstStyle/>
              <a:p>
                <a:r>
                  <a:rPr lang="en-US">
                    <a:noFill/>
                  </a:rPr>
                  <a:t> </a:t>
                </a:r>
              </a:p>
            </p:txBody>
          </p:sp>
        </mc:Fallback>
      </mc:AlternateContent>
      <p:sp>
        <p:nvSpPr>
          <p:cNvPr id="4" name="Left Arrow 3">
            <a:hlinkClick r:id="rId3" action="ppaction://hlinksldjump"/>
          </p:cNvPr>
          <p:cNvSpPr/>
          <p:nvPr/>
        </p:nvSpPr>
        <p:spPr>
          <a:xfrm>
            <a:off x="7086600" y="5791200"/>
            <a:ext cx="1752600" cy="8382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Return</a:t>
            </a:r>
            <a:endParaRPr lang="en-US" dirty="0"/>
          </a:p>
        </p:txBody>
      </p:sp>
    </p:spTree>
    <p:extLst>
      <p:ext uri="{BB962C8B-B14F-4D97-AF65-F5344CB8AC3E}">
        <p14:creationId xmlns:p14="http://schemas.microsoft.com/office/powerpoint/2010/main" val="3491868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42253359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Calculus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70000" lnSpcReduction="20000"/>
              </a:bodyPr>
              <a:lstStyle/>
              <a:p>
                <a:pPr marL="514350" indent="-514350">
                  <a:buFont typeface="+mj-lt"/>
                  <a:buAutoNum type="arabicPeriod"/>
                </a:pPr>
                <a:r>
                  <a:rPr lang="en-US" dirty="0"/>
                  <a:t>What is the name of the following theorem: </a:t>
                </a:r>
                <a14:m>
                  <m:oMath xmlns:m="http://schemas.openxmlformats.org/officeDocument/2006/math">
                    <m:f>
                      <m:fPr>
                        <m:ctrlPr>
                          <a:rPr lang="en-US" i="1">
                            <a:latin typeface="Cambria Math"/>
                          </a:rPr>
                        </m:ctrlPr>
                      </m:fPr>
                      <m:num>
                        <m:r>
                          <a:rPr lang="en-US" i="1">
                            <a:latin typeface="Cambria Math"/>
                          </a:rPr>
                          <m:t>𝑑</m:t>
                        </m:r>
                      </m:num>
                      <m:den>
                        <m:r>
                          <a:rPr lang="en-US" i="1">
                            <a:latin typeface="Cambria Math"/>
                          </a:rPr>
                          <m:t>𝑑𝑥</m:t>
                        </m:r>
                      </m:den>
                    </m:f>
                    <m:nary>
                      <m:naryPr>
                        <m:limLoc m:val="undOvr"/>
                        <m:ctrlPr>
                          <a:rPr lang="en-US" i="1">
                            <a:latin typeface="Cambria Math"/>
                          </a:rPr>
                        </m:ctrlPr>
                      </m:naryPr>
                      <m:sub>
                        <m:r>
                          <a:rPr lang="en-US" i="1">
                            <a:latin typeface="Cambria Math"/>
                          </a:rPr>
                          <m:t>𝑎</m:t>
                        </m:r>
                      </m:sub>
                      <m:sup>
                        <m:r>
                          <a:rPr lang="en-US" i="1">
                            <a:latin typeface="Cambria Math"/>
                          </a:rPr>
                          <m:t>𝑥</m:t>
                        </m:r>
                      </m:sup>
                      <m:e>
                        <m:r>
                          <a:rPr lang="en-US" i="1">
                            <a:latin typeface="Cambria Math"/>
                          </a:rPr>
                          <m:t>𝑓</m:t>
                        </m:r>
                        <m:d>
                          <m:dPr>
                            <m:ctrlPr>
                              <a:rPr lang="en-US" i="1">
                                <a:latin typeface="Cambria Math"/>
                              </a:rPr>
                            </m:ctrlPr>
                          </m:dPr>
                          <m:e>
                            <m:r>
                              <a:rPr lang="en-US" i="1">
                                <a:latin typeface="Cambria Math"/>
                              </a:rPr>
                              <m:t>𝑡</m:t>
                            </m:r>
                          </m:e>
                        </m:d>
                        <m:r>
                          <a:rPr lang="en-US" i="1">
                            <a:latin typeface="Cambria Math"/>
                          </a:rPr>
                          <m:t>𝑑𝑡</m:t>
                        </m:r>
                      </m:e>
                    </m:nary>
                    <m:r>
                      <a:rPr lang="en-US" i="1">
                        <a:latin typeface="Cambria Math"/>
                      </a:rPr>
                      <m:t>=</m:t>
                    </m:r>
                    <m:r>
                      <a:rPr lang="en-US" i="1">
                        <a:latin typeface="Cambria Math"/>
                      </a:rPr>
                      <m:t>𝑓</m:t>
                    </m:r>
                    <m:d>
                      <m:dPr>
                        <m:ctrlPr>
                          <a:rPr lang="en-US" i="1">
                            <a:latin typeface="Cambria Math"/>
                          </a:rPr>
                        </m:ctrlPr>
                      </m:dPr>
                      <m:e>
                        <m:r>
                          <a:rPr lang="en-US" i="1">
                            <a:latin typeface="Cambria Math"/>
                          </a:rPr>
                          <m:t>𝑡</m:t>
                        </m:r>
                      </m:e>
                    </m:d>
                  </m:oMath>
                </a14:m>
                <a:r>
                  <a:rPr lang="en-US" dirty="0"/>
                  <a:t>?</a:t>
                </a:r>
              </a:p>
              <a:p>
                <a:pPr marL="514350" indent="-514350">
                  <a:buFont typeface="+mj-lt"/>
                  <a:buAutoNum type="arabicPeriod"/>
                </a:pPr>
                <a:r>
                  <a:rPr lang="en-US" dirty="0"/>
                  <a:t>What well known theorem relates a certain line integral to a certain double integral?</a:t>
                </a:r>
              </a:p>
              <a:p>
                <a:pPr marL="514350" indent="-514350">
                  <a:buFont typeface="+mj-lt"/>
                  <a:buAutoNum type="arabicPeriod"/>
                </a:pPr>
                <a:r>
                  <a:rPr lang="en-US" dirty="0"/>
                  <a:t>A differentiable function:</a:t>
                </a:r>
              </a:p>
              <a:p>
                <a:pPr marL="914400" lvl="1" indent="-514350">
                  <a:buFont typeface="+mj-lt"/>
                  <a:buAutoNum type="alphaLcParenR"/>
                </a:pPr>
                <a:r>
                  <a:rPr lang="en-US" dirty="0"/>
                  <a:t>Is always continuous.</a:t>
                </a:r>
              </a:p>
              <a:p>
                <a:pPr marL="914400" lvl="1" indent="-514350">
                  <a:buFont typeface="+mj-lt"/>
                  <a:buAutoNum type="alphaLcParenR"/>
                </a:pPr>
                <a:r>
                  <a:rPr lang="en-US" dirty="0"/>
                  <a:t>Is always defined for all real numbers.</a:t>
                </a:r>
              </a:p>
              <a:p>
                <a:pPr marL="914400" lvl="1" indent="-514350">
                  <a:buFont typeface="+mj-lt"/>
                  <a:buAutoNum type="alphaLcParenR"/>
                </a:pPr>
                <a:r>
                  <a:rPr lang="en-US" dirty="0"/>
                  <a:t>Has a local maximum.</a:t>
                </a:r>
              </a:p>
              <a:p>
                <a:pPr marL="914400" lvl="1" indent="-514350">
                  <a:buFont typeface="+mj-lt"/>
                  <a:buAutoNum type="alphaLcParenR"/>
                </a:pPr>
                <a:r>
                  <a:rPr lang="en-US" dirty="0"/>
                  <a:t>Satisfies the </a:t>
                </a:r>
                <a:r>
                  <a:rPr lang="en-US" dirty="0" err="1"/>
                  <a:t>Lipschitz</a:t>
                </a:r>
                <a:r>
                  <a:rPr lang="en-US" dirty="0"/>
                  <a:t> condition. </a:t>
                </a:r>
              </a:p>
              <a:p>
                <a:pPr marL="514350" indent="-514350">
                  <a:buFont typeface="+mj-lt"/>
                  <a:buAutoNum type="arabicPeriod"/>
                </a:pPr>
                <a:r>
                  <a:rPr lang="en-US" dirty="0"/>
                  <a:t>What are the two most well-known functions that satisfy </a:t>
                </a:r>
                <a14:m>
                  <m:oMath xmlns:m="http://schemas.openxmlformats.org/officeDocument/2006/math">
                    <m:f>
                      <m:fPr>
                        <m:ctrlPr>
                          <a:rPr lang="en-US" i="1">
                            <a:latin typeface="Cambria Math"/>
                          </a:rPr>
                        </m:ctrlPr>
                      </m:fPr>
                      <m:num>
                        <m:r>
                          <a:rPr lang="en-US" i="1">
                            <a:latin typeface="Cambria Math"/>
                          </a:rPr>
                          <m:t>𝑑</m:t>
                        </m:r>
                      </m:num>
                      <m:den>
                        <m:r>
                          <a:rPr lang="en-US" i="1">
                            <a:latin typeface="Cambria Math"/>
                          </a:rPr>
                          <m:t>𝑑𝑥</m:t>
                        </m:r>
                      </m:den>
                    </m:f>
                    <m:r>
                      <a:rPr lang="en-US" i="1">
                        <a:latin typeface="Cambria Math"/>
                      </a:rPr>
                      <m:t>𝑓</m:t>
                    </m:r>
                    <m:d>
                      <m:dPr>
                        <m:ctrlPr>
                          <a:rPr lang="en-US" i="1">
                            <a:latin typeface="Cambria Math"/>
                          </a:rPr>
                        </m:ctrlPr>
                      </m:dPr>
                      <m:e>
                        <m:r>
                          <a:rPr lang="en-US" i="1">
                            <a:latin typeface="Cambria Math"/>
                          </a:rPr>
                          <m:t>𝑥</m:t>
                        </m:r>
                      </m:e>
                    </m:d>
                    <m:r>
                      <a:rPr lang="en-US" i="1">
                        <a:latin typeface="Cambria Math"/>
                      </a:rPr>
                      <m:t>=</m:t>
                    </m:r>
                    <m:r>
                      <a:rPr lang="en-US" i="1">
                        <a:latin typeface="Cambria Math"/>
                      </a:rPr>
                      <m:t>𝑓</m:t>
                    </m:r>
                    <m:d>
                      <m:dPr>
                        <m:ctrlPr>
                          <a:rPr lang="en-US" i="1">
                            <a:latin typeface="Cambria Math"/>
                          </a:rPr>
                        </m:ctrlPr>
                      </m:dPr>
                      <m:e>
                        <m:r>
                          <a:rPr lang="en-US" i="1">
                            <a:latin typeface="Cambria Math"/>
                          </a:rPr>
                          <m:t>𝑥</m:t>
                        </m:r>
                      </m:e>
                    </m:d>
                  </m:oMath>
                </a14:m>
                <a:r>
                  <a:rPr lang="en-US" dirty="0"/>
                  <a:t>? </a:t>
                </a:r>
              </a:p>
              <a:p>
                <a:pPr marL="514350" indent="-514350">
                  <a:buFont typeface="+mj-lt"/>
                  <a:buAutoNum type="arabicPeriod"/>
                </a:pPr>
                <a:r>
                  <a:rPr lang="en-US" dirty="0"/>
                  <a:t>Let </a:t>
                </a:r>
                <a14:m>
                  <m:oMath xmlns:m="http://schemas.openxmlformats.org/officeDocument/2006/math">
                    <m:r>
                      <a:rPr lang="en-US" i="1">
                        <a:latin typeface="Cambria Math"/>
                      </a:rPr>
                      <m:t>𝐶</m:t>
                    </m:r>
                  </m:oMath>
                </a14:m>
                <a:r>
                  <a:rPr lang="en-US" dirty="0"/>
                  <a:t> be the unit circle and </a:t>
                </a:r>
                <a14:m>
                  <m:oMath xmlns:m="http://schemas.openxmlformats.org/officeDocument/2006/math">
                    <m:r>
                      <a:rPr lang="en-US" i="1">
                        <a:latin typeface="Cambria Math"/>
                      </a:rPr>
                      <m:t>𝑓</m:t>
                    </m:r>
                    <m:d>
                      <m:dPr>
                        <m:ctrlPr>
                          <a:rPr lang="en-US" i="1">
                            <a:latin typeface="Cambria Math"/>
                          </a:rPr>
                        </m:ctrlPr>
                      </m:dPr>
                      <m:e>
                        <m:r>
                          <a:rPr lang="en-US" i="1">
                            <a:latin typeface="Cambria Math"/>
                          </a:rPr>
                          <m:t>𝑧</m:t>
                        </m:r>
                      </m:e>
                    </m:d>
                  </m:oMath>
                </a14:m>
                <a:r>
                  <a:rPr lang="en-US" dirty="0"/>
                  <a:t> be the complex function given by </a:t>
                </a:r>
                <a14:m>
                  <m:oMath xmlns:m="http://schemas.openxmlformats.org/officeDocument/2006/math">
                    <m:r>
                      <a:rPr lang="en-US" i="1">
                        <a:latin typeface="Cambria Math"/>
                      </a:rPr>
                      <m:t>𝑓</m:t>
                    </m:r>
                    <m:d>
                      <m:dPr>
                        <m:ctrlPr>
                          <a:rPr lang="en-US" i="1">
                            <a:latin typeface="Cambria Math"/>
                          </a:rPr>
                        </m:ctrlPr>
                      </m:dPr>
                      <m:e>
                        <m:r>
                          <a:rPr lang="en-US" i="1">
                            <a:latin typeface="Cambria Math"/>
                          </a:rPr>
                          <m:t>𝑧</m:t>
                        </m:r>
                      </m:e>
                    </m:d>
                    <m:r>
                      <a:rPr lang="en-US" i="1">
                        <a:latin typeface="Cambria Math"/>
                      </a:rPr>
                      <m:t>=</m:t>
                    </m:r>
                    <m:f>
                      <m:fPr>
                        <m:ctrlPr>
                          <a:rPr lang="en-US" i="1">
                            <a:latin typeface="Cambria Math"/>
                          </a:rPr>
                        </m:ctrlPr>
                      </m:fPr>
                      <m:num>
                        <m:sSup>
                          <m:sSupPr>
                            <m:ctrlPr>
                              <a:rPr lang="en-US" i="1">
                                <a:latin typeface="Cambria Math"/>
                              </a:rPr>
                            </m:ctrlPr>
                          </m:sSupPr>
                          <m:e>
                            <m:r>
                              <a:rPr lang="en-US" i="1">
                                <a:latin typeface="Cambria Math"/>
                              </a:rPr>
                              <m:t>𝑒</m:t>
                            </m:r>
                          </m:e>
                          <m:sup>
                            <m:r>
                              <a:rPr lang="en-US" i="1">
                                <a:latin typeface="Cambria Math"/>
                              </a:rPr>
                              <m:t>𝑧</m:t>
                            </m:r>
                          </m:sup>
                        </m:sSup>
                        <m:d>
                          <m:dPr>
                            <m:ctrlPr>
                              <a:rPr lang="en-US" i="1">
                                <a:latin typeface="Cambria Math"/>
                              </a:rPr>
                            </m:ctrlPr>
                          </m:dPr>
                          <m:e>
                            <m:sSup>
                              <m:sSupPr>
                                <m:ctrlPr>
                                  <a:rPr lang="en-US" i="1">
                                    <a:latin typeface="Cambria Math"/>
                                  </a:rPr>
                                </m:ctrlPr>
                              </m:sSupPr>
                              <m:e>
                                <m:r>
                                  <a:rPr lang="en-US" i="1">
                                    <a:latin typeface="Cambria Math"/>
                                  </a:rPr>
                                  <m:t>𝑧</m:t>
                                </m:r>
                              </m:e>
                              <m:sup>
                                <m:r>
                                  <a:rPr lang="en-US" i="1">
                                    <a:latin typeface="Cambria Math"/>
                                  </a:rPr>
                                  <m:t>2</m:t>
                                </m:r>
                              </m:sup>
                            </m:sSup>
                            <m:r>
                              <a:rPr lang="en-US" i="1">
                                <a:latin typeface="Cambria Math"/>
                              </a:rPr>
                              <m:t>−9</m:t>
                            </m:r>
                          </m:e>
                        </m:d>
                      </m:num>
                      <m:den>
                        <m:sSup>
                          <m:sSupPr>
                            <m:ctrlPr>
                              <a:rPr lang="en-US" i="1">
                                <a:latin typeface="Cambria Math"/>
                              </a:rPr>
                            </m:ctrlPr>
                          </m:sSupPr>
                          <m:e>
                            <m:r>
                              <a:rPr lang="en-US" i="1">
                                <a:latin typeface="Cambria Math"/>
                              </a:rPr>
                              <m:t>𝑧</m:t>
                            </m:r>
                          </m:e>
                          <m:sup>
                            <m:r>
                              <a:rPr lang="en-US" i="1">
                                <a:latin typeface="Cambria Math"/>
                              </a:rPr>
                              <m:t>2</m:t>
                            </m:r>
                          </m:sup>
                        </m:sSup>
                        <m:r>
                          <a:rPr lang="en-US" i="1">
                            <a:latin typeface="Cambria Math"/>
                          </a:rPr>
                          <m:t>−4</m:t>
                        </m:r>
                      </m:den>
                    </m:f>
                  </m:oMath>
                </a14:m>
                <a:r>
                  <a:rPr lang="en-US" dirty="0"/>
                  <a:t>. What is </a:t>
                </a:r>
                <a14:m>
                  <m:oMath xmlns:m="http://schemas.openxmlformats.org/officeDocument/2006/math">
                    <m:nary>
                      <m:naryPr>
                        <m:chr m:val="∮"/>
                        <m:limLoc m:val="undOvr"/>
                        <m:ctrlPr>
                          <a:rPr lang="en-US" i="1">
                            <a:latin typeface="Cambria Math"/>
                          </a:rPr>
                        </m:ctrlPr>
                      </m:naryPr>
                      <m:sub>
                        <m:r>
                          <a:rPr lang="en-US" i="1">
                            <a:latin typeface="Cambria Math"/>
                          </a:rPr>
                          <m:t>𝐶</m:t>
                        </m:r>
                      </m:sub>
                      <m:sup/>
                      <m:e>
                        <m:r>
                          <a:rPr lang="en-US" i="1">
                            <a:latin typeface="Cambria Math"/>
                          </a:rPr>
                          <m:t>𝑓</m:t>
                        </m:r>
                        <m:d>
                          <m:dPr>
                            <m:ctrlPr>
                              <a:rPr lang="en-US" i="1">
                                <a:latin typeface="Cambria Math"/>
                              </a:rPr>
                            </m:ctrlPr>
                          </m:dPr>
                          <m:e>
                            <m:r>
                              <a:rPr lang="en-US" i="1">
                                <a:latin typeface="Cambria Math"/>
                              </a:rPr>
                              <m:t>𝑧</m:t>
                            </m:r>
                          </m:e>
                        </m:d>
                        <m:r>
                          <a:rPr lang="en-US" i="1">
                            <a:latin typeface="Cambria Math"/>
                          </a:rPr>
                          <m:t>𝑑𝑧</m:t>
                        </m:r>
                      </m:e>
                    </m:nary>
                  </m:oMath>
                </a14:m>
                <a:r>
                  <a:rPr lang="en-US" dirty="0"/>
                  <a:t> </a:t>
                </a:r>
                <a:r>
                  <a:rPr lang="en-US" dirty="0" smtClean="0"/>
                  <a:t>?</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963" t="-809" r="-444"/>
                </a:stretch>
              </a:blipFill>
            </p:spPr>
            <p:txBody>
              <a:bodyPr/>
              <a:lstStyle/>
              <a:p>
                <a:r>
                  <a:rPr lang="en-US">
                    <a:noFill/>
                  </a:rPr>
                  <a:t> </a:t>
                </a:r>
              </a:p>
            </p:txBody>
          </p:sp>
        </mc:Fallback>
      </mc:AlternateContent>
    </p:spTree>
    <p:extLst>
      <p:ext uri="{BB962C8B-B14F-4D97-AF65-F5344CB8AC3E}">
        <p14:creationId xmlns:p14="http://schemas.microsoft.com/office/powerpoint/2010/main" val="3299468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500"/>
                                        <p:tgtEl>
                                          <p:spTgt spid="3">
                                            <p:txEl>
                                              <p:pRg st="6" end="6"/>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3">
                                            <p:txEl>
                                              <p:pRg st="7" end="7"/>
                                            </p:txEl>
                                          </p:spTgt>
                                        </p:tgtEl>
                                        <p:attrNameLst>
                                          <p:attrName>style.visibility</p:attrName>
                                        </p:attrNameLst>
                                      </p:cBhvr>
                                      <p:to>
                                        <p:strVal val="visible"/>
                                      </p:to>
                                    </p:set>
                                    <p:animEffect transition="in" filter="fade">
                                      <p:cBhvr>
                                        <p:cTn id="34" dur="500"/>
                                        <p:tgtEl>
                                          <p:spTgt spid="3">
                                            <p:txEl>
                                              <p:pRg st="7" end="7"/>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Effect transition="in" filter="fade">
                                      <p:cBhvr>
                                        <p:cTn id="39"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Calculus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70000" lnSpcReduction="20000"/>
              </a:bodyPr>
              <a:lstStyle/>
              <a:p>
                <a:pPr marL="514350" indent="-514350">
                  <a:buFont typeface="+mj-lt"/>
                  <a:buAutoNum type="arabicPeriod"/>
                </a:pPr>
                <a:r>
                  <a:rPr lang="en-US" dirty="0" smtClean="0"/>
                  <a:t>What is the name of the following theorem: </a:t>
                </a:r>
                <a14:m>
                  <m:oMath xmlns:m="http://schemas.openxmlformats.org/officeDocument/2006/math">
                    <m:f>
                      <m:fPr>
                        <m:ctrlPr>
                          <a:rPr lang="en-US" i="1">
                            <a:latin typeface="Cambria Math"/>
                          </a:rPr>
                        </m:ctrlPr>
                      </m:fPr>
                      <m:num>
                        <m:r>
                          <a:rPr lang="en-US" i="1">
                            <a:latin typeface="Cambria Math"/>
                          </a:rPr>
                          <m:t>𝑑</m:t>
                        </m:r>
                      </m:num>
                      <m:den>
                        <m:r>
                          <a:rPr lang="en-US" i="1">
                            <a:latin typeface="Cambria Math"/>
                          </a:rPr>
                          <m:t>𝑑𝑥</m:t>
                        </m:r>
                      </m:den>
                    </m:f>
                    <m:nary>
                      <m:naryPr>
                        <m:limLoc m:val="undOvr"/>
                        <m:ctrlPr>
                          <a:rPr lang="en-US" i="1">
                            <a:latin typeface="Cambria Math"/>
                          </a:rPr>
                        </m:ctrlPr>
                      </m:naryPr>
                      <m:sub>
                        <m:r>
                          <a:rPr lang="en-US" i="1">
                            <a:latin typeface="Cambria Math"/>
                          </a:rPr>
                          <m:t>𝑎</m:t>
                        </m:r>
                      </m:sub>
                      <m:sup>
                        <m:r>
                          <a:rPr lang="en-US" i="1">
                            <a:latin typeface="Cambria Math"/>
                          </a:rPr>
                          <m:t>𝑥</m:t>
                        </m:r>
                      </m:sup>
                      <m:e>
                        <m:r>
                          <a:rPr lang="en-US" i="1">
                            <a:latin typeface="Cambria Math"/>
                          </a:rPr>
                          <m:t>𝑓</m:t>
                        </m:r>
                        <m:d>
                          <m:dPr>
                            <m:ctrlPr>
                              <a:rPr lang="en-US" i="1">
                                <a:latin typeface="Cambria Math"/>
                              </a:rPr>
                            </m:ctrlPr>
                          </m:dPr>
                          <m:e>
                            <m:r>
                              <a:rPr lang="en-US" i="1">
                                <a:latin typeface="Cambria Math"/>
                              </a:rPr>
                              <m:t>𝑡</m:t>
                            </m:r>
                          </m:e>
                        </m:d>
                        <m:r>
                          <a:rPr lang="en-US" i="1">
                            <a:latin typeface="Cambria Math"/>
                          </a:rPr>
                          <m:t>𝑑𝑡</m:t>
                        </m:r>
                      </m:e>
                    </m:nary>
                    <m:r>
                      <a:rPr lang="en-US" i="1">
                        <a:latin typeface="Cambria Math"/>
                      </a:rPr>
                      <m:t>=</m:t>
                    </m:r>
                    <m:r>
                      <a:rPr lang="en-US" i="1">
                        <a:latin typeface="Cambria Math"/>
                      </a:rPr>
                      <m:t>𝑓</m:t>
                    </m:r>
                    <m:d>
                      <m:dPr>
                        <m:ctrlPr>
                          <a:rPr lang="en-US" i="1">
                            <a:latin typeface="Cambria Math"/>
                          </a:rPr>
                        </m:ctrlPr>
                      </m:dPr>
                      <m:e>
                        <m:r>
                          <a:rPr lang="en-US" i="1">
                            <a:latin typeface="Cambria Math"/>
                          </a:rPr>
                          <m:t>𝑡</m:t>
                        </m:r>
                      </m:e>
                    </m:d>
                  </m:oMath>
                </a14:m>
                <a:r>
                  <a:rPr lang="en-US" dirty="0"/>
                  <a:t>?</a:t>
                </a:r>
                <a:r>
                  <a:rPr lang="en-US" dirty="0" smtClean="0"/>
                  <a:t> </a:t>
                </a:r>
                <a:r>
                  <a:rPr lang="en-US" dirty="0" smtClean="0">
                    <a:solidFill>
                      <a:srgbClr val="FF0000"/>
                    </a:solidFill>
                  </a:rPr>
                  <a:t>The fundamental theorem of calculus, part 1.</a:t>
                </a:r>
                <a:endParaRPr lang="en-US" dirty="0"/>
              </a:p>
              <a:p>
                <a:pPr marL="514350" indent="-514350">
                  <a:buFont typeface="+mj-lt"/>
                  <a:buAutoNum type="arabicPeriod"/>
                </a:pPr>
                <a:r>
                  <a:rPr lang="en-US" dirty="0"/>
                  <a:t>What well known theorem relates a certain line integral to a certain double integral</a:t>
                </a:r>
                <a:r>
                  <a:rPr lang="en-US" dirty="0" smtClean="0"/>
                  <a:t>? </a:t>
                </a:r>
                <a:r>
                  <a:rPr lang="en-US" dirty="0" smtClean="0">
                    <a:solidFill>
                      <a:srgbClr val="FF0000"/>
                    </a:solidFill>
                  </a:rPr>
                  <a:t>Green’s Theorem</a:t>
                </a:r>
                <a:endParaRPr lang="en-US" dirty="0"/>
              </a:p>
              <a:p>
                <a:pPr marL="514350" indent="-514350">
                  <a:buFont typeface="+mj-lt"/>
                  <a:buAutoNum type="arabicPeriod"/>
                </a:pPr>
                <a:r>
                  <a:rPr lang="en-US" dirty="0"/>
                  <a:t>A differentiable function:</a:t>
                </a:r>
              </a:p>
              <a:p>
                <a:pPr marL="914400" lvl="1" indent="-514350">
                  <a:buFont typeface="+mj-lt"/>
                  <a:buAutoNum type="alphaLcParenR"/>
                </a:pPr>
                <a:r>
                  <a:rPr lang="en-US" dirty="0">
                    <a:solidFill>
                      <a:srgbClr val="FF0000"/>
                    </a:solidFill>
                  </a:rPr>
                  <a:t>Is always continuous.</a:t>
                </a:r>
              </a:p>
              <a:p>
                <a:pPr marL="914400" lvl="1" indent="-514350">
                  <a:buFont typeface="+mj-lt"/>
                  <a:buAutoNum type="alphaLcParenR"/>
                </a:pPr>
                <a:r>
                  <a:rPr lang="en-US" dirty="0"/>
                  <a:t>Is always defined for all real numbers.</a:t>
                </a:r>
              </a:p>
              <a:p>
                <a:pPr marL="914400" lvl="1" indent="-514350">
                  <a:buFont typeface="+mj-lt"/>
                  <a:buAutoNum type="alphaLcParenR"/>
                </a:pPr>
                <a:r>
                  <a:rPr lang="en-US" dirty="0"/>
                  <a:t>Has a local maximum.</a:t>
                </a:r>
              </a:p>
              <a:p>
                <a:pPr marL="914400" lvl="1" indent="-514350">
                  <a:buFont typeface="+mj-lt"/>
                  <a:buAutoNum type="alphaLcParenR"/>
                </a:pPr>
                <a:r>
                  <a:rPr lang="en-US" dirty="0"/>
                  <a:t>Satisfies the </a:t>
                </a:r>
                <a:r>
                  <a:rPr lang="en-US" dirty="0" err="1"/>
                  <a:t>Lipschitz</a:t>
                </a:r>
                <a:r>
                  <a:rPr lang="en-US" dirty="0"/>
                  <a:t> condition. </a:t>
                </a:r>
              </a:p>
              <a:p>
                <a:pPr marL="514350" indent="-514350">
                  <a:buFont typeface="+mj-lt"/>
                  <a:buAutoNum type="arabicPeriod"/>
                </a:pPr>
                <a:r>
                  <a:rPr lang="en-US" dirty="0"/>
                  <a:t>What are the two most well-known functions that satisfy </a:t>
                </a:r>
                <a14:m>
                  <m:oMath xmlns:m="http://schemas.openxmlformats.org/officeDocument/2006/math">
                    <m:f>
                      <m:fPr>
                        <m:ctrlPr>
                          <a:rPr lang="en-US" i="1">
                            <a:latin typeface="Cambria Math"/>
                          </a:rPr>
                        </m:ctrlPr>
                      </m:fPr>
                      <m:num>
                        <m:r>
                          <a:rPr lang="en-US" i="1">
                            <a:latin typeface="Cambria Math"/>
                          </a:rPr>
                          <m:t>𝑑</m:t>
                        </m:r>
                      </m:num>
                      <m:den>
                        <m:r>
                          <a:rPr lang="en-US" i="1">
                            <a:latin typeface="Cambria Math"/>
                          </a:rPr>
                          <m:t>𝑑𝑥</m:t>
                        </m:r>
                      </m:den>
                    </m:f>
                    <m:r>
                      <a:rPr lang="en-US" i="1">
                        <a:latin typeface="Cambria Math"/>
                      </a:rPr>
                      <m:t>𝑓</m:t>
                    </m:r>
                    <m:d>
                      <m:dPr>
                        <m:ctrlPr>
                          <a:rPr lang="en-US" i="1">
                            <a:latin typeface="Cambria Math"/>
                          </a:rPr>
                        </m:ctrlPr>
                      </m:dPr>
                      <m:e>
                        <m:r>
                          <a:rPr lang="en-US" i="1">
                            <a:latin typeface="Cambria Math"/>
                          </a:rPr>
                          <m:t>𝑥</m:t>
                        </m:r>
                      </m:e>
                    </m:d>
                    <m:r>
                      <a:rPr lang="en-US" i="1">
                        <a:latin typeface="Cambria Math"/>
                      </a:rPr>
                      <m:t>=</m:t>
                    </m:r>
                    <m:r>
                      <a:rPr lang="en-US" i="1">
                        <a:latin typeface="Cambria Math"/>
                      </a:rPr>
                      <m:t>𝑓</m:t>
                    </m:r>
                    <m:d>
                      <m:dPr>
                        <m:ctrlPr>
                          <a:rPr lang="en-US" i="1">
                            <a:latin typeface="Cambria Math"/>
                          </a:rPr>
                        </m:ctrlPr>
                      </m:dPr>
                      <m:e>
                        <m:r>
                          <a:rPr lang="en-US" i="1">
                            <a:latin typeface="Cambria Math"/>
                          </a:rPr>
                          <m:t>𝑥</m:t>
                        </m:r>
                      </m:e>
                    </m:d>
                  </m:oMath>
                </a14:m>
                <a:r>
                  <a:rPr lang="en-US" dirty="0"/>
                  <a:t>? </a:t>
                </a:r>
                <a14:m>
                  <m:oMath xmlns:m="http://schemas.openxmlformats.org/officeDocument/2006/math">
                    <m:r>
                      <a:rPr lang="en-US" b="0" i="1" dirty="0" smtClean="0">
                        <a:solidFill>
                          <a:srgbClr val="FF0000"/>
                        </a:solidFill>
                        <a:latin typeface="Cambria Math"/>
                      </a:rPr>
                      <m:t>𝑓</m:t>
                    </m:r>
                    <m:d>
                      <m:dPr>
                        <m:ctrlPr>
                          <a:rPr lang="en-US" b="0" i="1" dirty="0" smtClean="0">
                            <a:solidFill>
                              <a:srgbClr val="FF0000"/>
                            </a:solidFill>
                            <a:latin typeface="Cambria Math"/>
                          </a:rPr>
                        </m:ctrlPr>
                      </m:dPr>
                      <m:e>
                        <m:r>
                          <a:rPr lang="en-US" b="0" i="1" dirty="0" smtClean="0">
                            <a:solidFill>
                              <a:srgbClr val="FF0000"/>
                            </a:solidFill>
                            <a:latin typeface="Cambria Math"/>
                          </a:rPr>
                          <m:t>𝑥</m:t>
                        </m:r>
                      </m:e>
                    </m:d>
                    <m:r>
                      <a:rPr lang="en-US" b="0" i="1" dirty="0" smtClean="0">
                        <a:solidFill>
                          <a:srgbClr val="FF0000"/>
                        </a:solidFill>
                        <a:latin typeface="Cambria Math"/>
                      </a:rPr>
                      <m:t>=</m:t>
                    </m:r>
                    <m:sSup>
                      <m:sSupPr>
                        <m:ctrlPr>
                          <a:rPr lang="en-US" b="0" i="1" dirty="0" smtClean="0">
                            <a:solidFill>
                              <a:srgbClr val="FF0000"/>
                            </a:solidFill>
                            <a:latin typeface="Cambria Math"/>
                          </a:rPr>
                        </m:ctrlPr>
                      </m:sSupPr>
                      <m:e>
                        <m:r>
                          <a:rPr lang="en-US" b="0" i="1" dirty="0" smtClean="0">
                            <a:solidFill>
                              <a:srgbClr val="FF0000"/>
                            </a:solidFill>
                            <a:latin typeface="Cambria Math"/>
                          </a:rPr>
                          <m:t>𝑒</m:t>
                        </m:r>
                      </m:e>
                      <m:sup>
                        <m:r>
                          <a:rPr lang="en-US" b="0" i="1" dirty="0" smtClean="0">
                            <a:solidFill>
                              <a:srgbClr val="FF0000"/>
                            </a:solidFill>
                            <a:latin typeface="Cambria Math"/>
                          </a:rPr>
                          <m:t>𝑥</m:t>
                        </m:r>
                      </m:sup>
                    </m:sSup>
                  </m:oMath>
                </a14:m>
                <a:r>
                  <a:rPr lang="en-US" dirty="0" smtClean="0">
                    <a:solidFill>
                      <a:srgbClr val="FF0000"/>
                    </a:solidFill>
                  </a:rPr>
                  <a:t> and </a:t>
                </a:r>
                <a14:m>
                  <m:oMath xmlns:m="http://schemas.openxmlformats.org/officeDocument/2006/math">
                    <m:r>
                      <a:rPr lang="en-US" b="0" i="1" smtClean="0">
                        <a:solidFill>
                          <a:srgbClr val="FF0000"/>
                        </a:solidFill>
                        <a:latin typeface="Cambria Math"/>
                      </a:rPr>
                      <m:t>𝑓</m:t>
                    </m:r>
                    <m:d>
                      <m:dPr>
                        <m:ctrlPr>
                          <a:rPr lang="en-US" b="0" i="1" smtClean="0">
                            <a:solidFill>
                              <a:srgbClr val="FF0000"/>
                            </a:solidFill>
                            <a:latin typeface="Cambria Math"/>
                          </a:rPr>
                        </m:ctrlPr>
                      </m:dPr>
                      <m:e>
                        <m:r>
                          <a:rPr lang="en-US" b="0" i="1" smtClean="0">
                            <a:solidFill>
                              <a:srgbClr val="FF0000"/>
                            </a:solidFill>
                            <a:latin typeface="Cambria Math"/>
                          </a:rPr>
                          <m:t>𝑥</m:t>
                        </m:r>
                      </m:e>
                    </m:d>
                    <m:r>
                      <a:rPr lang="en-US" b="0" i="1" smtClean="0">
                        <a:solidFill>
                          <a:srgbClr val="FF0000"/>
                        </a:solidFill>
                        <a:latin typeface="Cambria Math"/>
                      </a:rPr>
                      <m:t>=0</m:t>
                    </m:r>
                  </m:oMath>
                </a14:m>
                <a:endParaRPr lang="en-US" dirty="0"/>
              </a:p>
              <a:p>
                <a:pPr marL="514350" indent="-514350">
                  <a:buFont typeface="+mj-lt"/>
                  <a:buAutoNum type="arabicPeriod"/>
                </a:pPr>
                <a:r>
                  <a:rPr lang="en-US" dirty="0"/>
                  <a:t>Let </a:t>
                </a:r>
                <a14:m>
                  <m:oMath xmlns:m="http://schemas.openxmlformats.org/officeDocument/2006/math">
                    <m:r>
                      <a:rPr lang="en-US" i="1">
                        <a:latin typeface="Cambria Math"/>
                      </a:rPr>
                      <m:t>𝐶</m:t>
                    </m:r>
                  </m:oMath>
                </a14:m>
                <a:r>
                  <a:rPr lang="en-US" dirty="0"/>
                  <a:t> be the unit circle and </a:t>
                </a:r>
                <a14:m>
                  <m:oMath xmlns:m="http://schemas.openxmlformats.org/officeDocument/2006/math">
                    <m:r>
                      <a:rPr lang="en-US" i="1">
                        <a:latin typeface="Cambria Math"/>
                      </a:rPr>
                      <m:t>𝑓</m:t>
                    </m:r>
                    <m:d>
                      <m:dPr>
                        <m:ctrlPr>
                          <a:rPr lang="en-US" i="1">
                            <a:latin typeface="Cambria Math"/>
                          </a:rPr>
                        </m:ctrlPr>
                      </m:dPr>
                      <m:e>
                        <m:r>
                          <a:rPr lang="en-US" i="1">
                            <a:latin typeface="Cambria Math"/>
                          </a:rPr>
                          <m:t>𝑧</m:t>
                        </m:r>
                      </m:e>
                    </m:d>
                  </m:oMath>
                </a14:m>
                <a:r>
                  <a:rPr lang="en-US" dirty="0"/>
                  <a:t> be the complex function given by </a:t>
                </a:r>
                <a14:m>
                  <m:oMath xmlns:m="http://schemas.openxmlformats.org/officeDocument/2006/math">
                    <m:r>
                      <a:rPr lang="en-US" i="1">
                        <a:latin typeface="Cambria Math"/>
                      </a:rPr>
                      <m:t>𝑓</m:t>
                    </m:r>
                    <m:d>
                      <m:dPr>
                        <m:ctrlPr>
                          <a:rPr lang="en-US" i="1">
                            <a:latin typeface="Cambria Math"/>
                          </a:rPr>
                        </m:ctrlPr>
                      </m:dPr>
                      <m:e>
                        <m:r>
                          <a:rPr lang="en-US" i="1">
                            <a:latin typeface="Cambria Math"/>
                          </a:rPr>
                          <m:t>𝑧</m:t>
                        </m:r>
                      </m:e>
                    </m:d>
                    <m:r>
                      <a:rPr lang="en-US" i="1">
                        <a:latin typeface="Cambria Math"/>
                      </a:rPr>
                      <m:t>=</m:t>
                    </m:r>
                    <m:f>
                      <m:fPr>
                        <m:ctrlPr>
                          <a:rPr lang="en-US" i="1">
                            <a:latin typeface="Cambria Math"/>
                          </a:rPr>
                        </m:ctrlPr>
                      </m:fPr>
                      <m:num>
                        <m:sSup>
                          <m:sSupPr>
                            <m:ctrlPr>
                              <a:rPr lang="en-US" i="1">
                                <a:latin typeface="Cambria Math"/>
                              </a:rPr>
                            </m:ctrlPr>
                          </m:sSupPr>
                          <m:e>
                            <m:r>
                              <a:rPr lang="en-US" i="1">
                                <a:latin typeface="Cambria Math"/>
                              </a:rPr>
                              <m:t>𝑒</m:t>
                            </m:r>
                          </m:e>
                          <m:sup>
                            <m:r>
                              <a:rPr lang="en-US" i="1">
                                <a:latin typeface="Cambria Math"/>
                              </a:rPr>
                              <m:t>𝑧</m:t>
                            </m:r>
                          </m:sup>
                        </m:sSup>
                        <m:d>
                          <m:dPr>
                            <m:ctrlPr>
                              <a:rPr lang="en-US" i="1">
                                <a:latin typeface="Cambria Math"/>
                              </a:rPr>
                            </m:ctrlPr>
                          </m:dPr>
                          <m:e>
                            <m:sSup>
                              <m:sSupPr>
                                <m:ctrlPr>
                                  <a:rPr lang="en-US" i="1">
                                    <a:latin typeface="Cambria Math"/>
                                  </a:rPr>
                                </m:ctrlPr>
                              </m:sSupPr>
                              <m:e>
                                <m:r>
                                  <a:rPr lang="en-US" i="1">
                                    <a:latin typeface="Cambria Math"/>
                                  </a:rPr>
                                  <m:t>𝑧</m:t>
                                </m:r>
                              </m:e>
                              <m:sup>
                                <m:r>
                                  <a:rPr lang="en-US" i="1">
                                    <a:latin typeface="Cambria Math"/>
                                  </a:rPr>
                                  <m:t>2</m:t>
                                </m:r>
                              </m:sup>
                            </m:sSup>
                            <m:r>
                              <a:rPr lang="en-US" i="1">
                                <a:latin typeface="Cambria Math"/>
                              </a:rPr>
                              <m:t>−9</m:t>
                            </m:r>
                          </m:e>
                        </m:d>
                      </m:num>
                      <m:den>
                        <m:sSup>
                          <m:sSupPr>
                            <m:ctrlPr>
                              <a:rPr lang="en-US" i="1">
                                <a:latin typeface="Cambria Math"/>
                              </a:rPr>
                            </m:ctrlPr>
                          </m:sSupPr>
                          <m:e>
                            <m:r>
                              <a:rPr lang="en-US" i="1">
                                <a:latin typeface="Cambria Math"/>
                              </a:rPr>
                              <m:t>𝑧</m:t>
                            </m:r>
                          </m:e>
                          <m:sup>
                            <m:r>
                              <a:rPr lang="en-US" i="1">
                                <a:latin typeface="Cambria Math"/>
                              </a:rPr>
                              <m:t>2</m:t>
                            </m:r>
                          </m:sup>
                        </m:sSup>
                        <m:r>
                          <a:rPr lang="en-US" i="1">
                            <a:latin typeface="Cambria Math"/>
                          </a:rPr>
                          <m:t>−4</m:t>
                        </m:r>
                      </m:den>
                    </m:f>
                  </m:oMath>
                </a14:m>
                <a:r>
                  <a:rPr lang="en-US" dirty="0"/>
                  <a:t>. What is </a:t>
                </a:r>
                <a14:m>
                  <m:oMath xmlns:m="http://schemas.openxmlformats.org/officeDocument/2006/math">
                    <m:nary>
                      <m:naryPr>
                        <m:chr m:val="∮"/>
                        <m:limLoc m:val="undOvr"/>
                        <m:ctrlPr>
                          <a:rPr lang="en-US" i="1">
                            <a:latin typeface="Cambria Math"/>
                          </a:rPr>
                        </m:ctrlPr>
                      </m:naryPr>
                      <m:sub>
                        <m:r>
                          <a:rPr lang="en-US" i="1">
                            <a:latin typeface="Cambria Math"/>
                          </a:rPr>
                          <m:t>𝐶</m:t>
                        </m:r>
                      </m:sub>
                      <m:sup/>
                      <m:e>
                        <m:r>
                          <a:rPr lang="en-US" i="1">
                            <a:latin typeface="Cambria Math"/>
                          </a:rPr>
                          <m:t>𝑓</m:t>
                        </m:r>
                        <m:d>
                          <m:dPr>
                            <m:ctrlPr>
                              <a:rPr lang="en-US" i="1">
                                <a:latin typeface="Cambria Math"/>
                              </a:rPr>
                            </m:ctrlPr>
                          </m:dPr>
                          <m:e>
                            <m:r>
                              <a:rPr lang="en-US" i="1">
                                <a:latin typeface="Cambria Math"/>
                              </a:rPr>
                              <m:t>𝑧</m:t>
                            </m:r>
                          </m:e>
                        </m:d>
                        <m:r>
                          <a:rPr lang="en-US" i="1">
                            <a:latin typeface="Cambria Math"/>
                          </a:rPr>
                          <m:t>𝑑𝑧</m:t>
                        </m:r>
                      </m:e>
                    </m:nary>
                  </m:oMath>
                </a14:m>
                <a:r>
                  <a:rPr lang="en-US" dirty="0"/>
                  <a:t> </a:t>
                </a:r>
                <a:r>
                  <a:rPr lang="en-US" dirty="0" smtClean="0"/>
                  <a:t>? </a:t>
                </a:r>
                <a14:m>
                  <m:oMath xmlns:m="http://schemas.openxmlformats.org/officeDocument/2006/math">
                    <m:r>
                      <a:rPr lang="en-US" b="0" i="1" smtClean="0">
                        <a:solidFill>
                          <a:srgbClr val="FF0000"/>
                        </a:solidFill>
                        <a:latin typeface="Cambria Math"/>
                      </a:rPr>
                      <m:t>0</m:t>
                    </m:r>
                  </m:oMath>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963" t="-809" r="-444"/>
                </a:stretch>
              </a:blipFill>
            </p:spPr>
            <p:txBody>
              <a:bodyPr/>
              <a:lstStyle/>
              <a:p>
                <a:r>
                  <a:rPr lang="en-US">
                    <a:noFill/>
                  </a:rPr>
                  <a:t> </a:t>
                </a:r>
              </a:p>
            </p:txBody>
          </p:sp>
        </mc:Fallback>
      </mc:AlternateContent>
      <p:sp>
        <p:nvSpPr>
          <p:cNvPr id="4" name="Left Arrow 3">
            <a:hlinkClick r:id="rId3" action="ppaction://hlinksldjump"/>
          </p:cNvPr>
          <p:cNvSpPr/>
          <p:nvPr/>
        </p:nvSpPr>
        <p:spPr>
          <a:xfrm>
            <a:off x="7086600" y="5791200"/>
            <a:ext cx="1752600" cy="8382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Return</a:t>
            </a:r>
            <a:endParaRPr lang="en-US" dirty="0"/>
          </a:p>
        </p:txBody>
      </p:sp>
    </p:spTree>
    <p:extLst>
      <p:ext uri="{BB962C8B-B14F-4D97-AF65-F5344CB8AC3E}">
        <p14:creationId xmlns:p14="http://schemas.microsoft.com/office/powerpoint/2010/main" val="2294022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fade">
                                      <p:cBhvr>
                                        <p:cTn id="25" dur="500"/>
                                        <p:tgtEl>
                                          <p:spTgt spid="3">
                                            <p:txEl>
                                              <p:pRg st="6" end="6"/>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fade">
                                      <p:cBhvr>
                                        <p:cTn id="28" dur="500"/>
                                        <p:tgtEl>
                                          <p:spTgt spid="3">
                                            <p:txEl>
                                              <p:pRg st="7" end="7"/>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Effect transition="in" filter="fade">
                                      <p:cBhvr>
                                        <p:cTn id="31"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6750537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Notation</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85000" lnSpcReduction="10000"/>
              </a:bodyPr>
              <a:lstStyle/>
              <a:p>
                <a:pPr marL="514350" indent="-514350">
                  <a:buFont typeface="+mj-lt"/>
                  <a:buAutoNum type="arabicPeriod"/>
                </a:pPr>
                <a:r>
                  <a:rPr lang="en-US" dirty="0" smtClean="0"/>
                  <a:t>Give the name of the function </a:t>
                </a:r>
                <a14:m>
                  <m:oMath xmlns:m="http://schemas.openxmlformats.org/officeDocument/2006/math">
                    <m:r>
                      <a:rPr lang="en-US" i="1">
                        <a:latin typeface="Cambria Math"/>
                      </a:rPr>
                      <m:t>𝑓</m:t>
                    </m:r>
                    <m:r>
                      <a:rPr lang="en-US" i="1">
                        <a:latin typeface="Cambria Math"/>
                      </a:rPr>
                      <m:t>:</m:t>
                    </m:r>
                    <m:r>
                      <a:rPr lang="en-US" i="1">
                        <a:latin typeface="Cambria Math"/>
                      </a:rPr>
                      <m:t>ℝ</m:t>
                    </m:r>
                    <m:r>
                      <a:rPr lang="en-US" i="1">
                        <a:latin typeface="Cambria Math"/>
                      </a:rPr>
                      <m:t>→</m:t>
                    </m:r>
                    <m:r>
                      <a:rPr lang="en-US" i="1">
                        <a:latin typeface="Cambria Math"/>
                      </a:rPr>
                      <m:t>ℤ</m:t>
                    </m:r>
                  </m:oMath>
                </a14:m>
                <a:r>
                  <a:rPr lang="en-US" dirty="0"/>
                  <a:t> given by </a:t>
                </a:r>
                <a14:m>
                  <m:oMath xmlns:m="http://schemas.openxmlformats.org/officeDocument/2006/math">
                    <m:r>
                      <a:rPr lang="en-US" i="1">
                        <a:latin typeface="Cambria Math"/>
                      </a:rPr>
                      <m:t>𝑓</m:t>
                    </m:r>
                    <m:d>
                      <m:dPr>
                        <m:ctrlPr>
                          <a:rPr lang="en-US" i="1">
                            <a:latin typeface="Cambria Math"/>
                          </a:rPr>
                        </m:ctrlPr>
                      </m:dPr>
                      <m:e>
                        <m:r>
                          <a:rPr lang="en-US" i="1">
                            <a:latin typeface="Cambria Math"/>
                          </a:rPr>
                          <m:t>𝑥</m:t>
                        </m:r>
                      </m:e>
                    </m:d>
                    <m:r>
                      <a:rPr lang="en-US" i="1">
                        <a:latin typeface="Cambria Math"/>
                      </a:rPr>
                      <m:t>=</m:t>
                    </m:r>
                    <m:d>
                      <m:dPr>
                        <m:begChr m:val="⌊"/>
                        <m:endChr m:val="⌋"/>
                        <m:ctrlPr>
                          <a:rPr lang="en-US" i="1">
                            <a:latin typeface="Cambria Math"/>
                          </a:rPr>
                        </m:ctrlPr>
                      </m:dPr>
                      <m:e>
                        <m:r>
                          <a:rPr lang="en-US" i="1">
                            <a:latin typeface="Cambria Math"/>
                          </a:rPr>
                          <m:t>𝑥</m:t>
                        </m:r>
                      </m:e>
                    </m:d>
                  </m:oMath>
                </a14:m>
                <a:endParaRPr lang="en-US" dirty="0"/>
              </a:p>
              <a:p>
                <a:pPr marL="514350" indent="-514350">
                  <a:buFont typeface="+mj-lt"/>
                  <a:buAutoNum type="arabicPeriod"/>
                </a:pPr>
                <a:r>
                  <a:rPr lang="en-US" dirty="0"/>
                  <a:t>Q: What mathematical symbol did math whiz Ferdinand von </a:t>
                </a:r>
                <a:r>
                  <a:rPr lang="en-US" dirty="0" err="1"/>
                  <a:t>Lindemann</a:t>
                </a:r>
                <a:r>
                  <a:rPr lang="en-US" dirty="0"/>
                  <a:t> determine to be a transcendental number in 1882</a:t>
                </a:r>
                <a:r>
                  <a:rPr lang="en-US" dirty="0" smtClean="0"/>
                  <a:t>?</a:t>
                </a:r>
              </a:p>
              <a:p>
                <a:pPr marL="514350" indent="-514350">
                  <a:buFont typeface="+mj-lt"/>
                  <a:buAutoNum type="arabicPeriod"/>
                </a:pPr>
                <a:r>
                  <a:rPr lang="en-US" dirty="0" smtClean="0"/>
                  <a:t>What </a:t>
                </a:r>
                <a:r>
                  <a:rPr lang="en-US" dirty="0"/>
                  <a:t>well known number does the Greek letter phi stand for?</a:t>
                </a:r>
              </a:p>
              <a:p>
                <a:pPr marL="514350" indent="-514350">
                  <a:buFont typeface="+mj-lt"/>
                  <a:buAutoNum type="arabicPeriod"/>
                </a:pPr>
                <a:r>
                  <a:rPr lang="en-US" dirty="0"/>
                  <a:t>In the expression of a typical integral such as </a:t>
                </a:r>
                <a14:m>
                  <m:oMath xmlns:m="http://schemas.openxmlformats.org/officeDocument/2006/math">
                    <m:r>
                      <a:rPr lang="en-US" i="1">
                        <a:latin typeface="Cambria Math"/>
                      </a:rPr>
                      <m:t>∫</m:t>
                    </m:r>
                    <m:r>
                      <a:rPr lang="en-US" i="1">
                        <a:latin typeface="Cambria Math"/>
                      </a:rPr>
                      <m:t>𝑓</m:t>
                    </m:r>
                    <m:d>
                      <m:dPr>
                        <m:ctrlPr>
                          <a:rPr lang="en-US" i="1">
                            <a:latin typeface="Cambria Math"/>
                          </a:rPr>
                        </m:ctrlPr>
                      </m:dPr>
                      <m:e>
                        <m:r>
                          <a:rPr lang="en-US" i="1">
                            <a:latin typeface="Cambria Math"/>
                          </a:rPr>
                          <m:t>𝑥</m:t>
                        </m:r>
                      </m:e>
                    </m:d>
                    <m:r>
                      <a:rPr lang="en-US" i="1">
                        <a:latin typeface="Cambria Math"/>
                      </a:rPr>
                      <m:t>𝑑𝑥</m:t>
                    </m:r>
                  </m:oMath>
                </a14:m>
                <a:r>
                  <a:rPr lang="en-US" dirty="0"/>
                  <a:t>, what is the “</a:t>
                </a:r>
                <a14:m>
                  <m:oMath xmlns:m="http://schemas.openxmlformats.org/officeDocument/2006/math">
                    <m:r>
                      <a:rPr lang="en-US" i="1">
                        <a:latin typeface="Cambria Math"/>
                      </a:rPr>
                      <m:t>𝑑𝑥</m:t>
                    </m:r>
                  </m:oMath>
                </a14:m>
                <a:r>
                  <a:rPr lang="en-US" dirty="0"/>
                  <a:t>” called? </a:t>
                </a:r>
              </a:p>
              <a:p>
                <a:pPr marL="514350" indent="-514350">
                  <a:buFont typeface="+mj-lt"/>
                  <a:buAutoNum type="arabicPeriod"/>
                </a:pPr>
                <a:r>
                  <a:rPr lang="en-US" dirty="0"/>
                  <a:t>If you reverse the order of operations (PEMDAS </a:t>
                </a:r>
                <a14:m>
                  <m:oMath xmlns:m="http://schemas.openxmlformats.org/officeDocument/2006/math">
                    <m:r>
                      <a:rPr lang="en-US" i="1">
                        <a:latin typeface="Cambria Math"/>
                      </a:rPr>
                      <m:t>→</m:t>
                    </m:r>
                  </m:oMath>
                </a14:m>
                <a:r>
                  <a:rPr lang="en-US" dirty="0"/>
                  <a:t> SADMEP), what would </a:t>
                </a:r>
                <a14:m>
                  <m:oMath xmlns:m="http://schemas.openxmlformats.org/officeDocument/2006/math">
                    <m:r>
                      <a:rPr lang="en-US" i="1">
                        <a:latin typeface="Cambria Math"/>
                      </a:rPr>
                      <m:t>1</m:t>
                    </m:r>
                    <m:r>
                      <a:rPr lang="en-US" b="0" i="1" smtClean="0">
                        <a:latin typeface="Cambria Math"/>
                      </a:rPr>
                      <m:t>2</m:t>
                    </m:r>
                    <m:r>
                      <a:rPr lang="en-US" i="1">
                        <a:latin typeface="Cambria Math"/>
                      </a:rPr>
                      <m:t>+</m:t>
                    </m:r>
                    <m:r>
                      <a:rPr lang="en-US" b="0" i="1" smtClean="0">
                        <a:latin typeface="Cambria Math"/>
                      </a:rPr>
                      <m:t>8</m:t>
                    </m:r>
                    <m:r>
                      <a:rPr lang="en-US" i="1">
                        <a:latin typeface="Cambria Math"/>
                      </a:rPr>
                      <m:t>⋅</m:t>
                    </m:r>
                    <m:sSup>
                      <m:sSupPr>
                        <m:ctrlPr>
                          <a:rPr lang="en-US" i="1">
                            <a:latin typeface="Cambria Math"/>
                          </a:rPr>
                        </m:ctrlPr>
                      </m:sSupPr>
                      <m:e>
                        <m:r>
                          <a:rPr lang="en-US" b="0" i="1" smtClean="0">
                            <a:latin typeface="Cambria Math"/>
                          </a:rPr>
                          <m:t>5</m:t>
                        </m:r>
                      </m:e>
                      <m:sup>
                        <m:r>
                          <a:rPr lang="en-US" i="1">
                            <a:latin typeface="Cambria Math"/>
                          </a:rPr>
                          <m:t>2</m:t>
                        </m:r>
                      </m:sup>
                    </m:sSup>
                  </m:oMath>
                </a14:m>
                <a:r>
                  <a:rPr lang="en-US" dirty="0"/>
                  <a:t> evaluate to</a:t>
                </a:r>
                <a:r>
                  <a:rPr lang="en-US" dirty="0" smtClean="0"/>
                  <a:t>?</a:t>
                </a:r>
                <a:endParaRPr lang="en-US" dirty="0"/>
              </a:p>
              <a:p>
                <a:pPr marL="514350" indent="-514350">
                  <a:buFont typeface="+mj-lt"/>
                  <a:buAutoNum type="arabicPeriod"/>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407" t="-2291" b="-3100"/>
                </a:stretch>
              </a:blipFill>
            </p:spPr>
            <p:txBody>
              <a:bodyPr/>
              <a:lstStyle/>
              <a:p>
                <a:r>
                  <a:rPr lang="en-US">
                    <a:noFill/>
                  </a:rPr>
                  <a:t> </a:t>
                </a:r>
              </a:p>
            </p:txBody>
          </p:sp>
        </mc:Fallback>
      </mc:AlternateContent>
    </p:spTree>
    <p:extLst>
      <p:ext uri="{BB962C8B-B14F-4D97-AF65-F5344CB8AC3E}">
        <p14:creationId xmlns:p14="http://schemas.microsoft.com/office/powerpoint/2010/main" val="3299468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Notation</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85000" lnSpcReduction="20000"/>
              </a:bodyPr>
              <a:lstStyle/>
              <a:p>
                <a:pPr marL="514350" indent="-514350">
                  <a:buFont typeface="+mj-lt"/>
                  <a:buAutoNum type="arabicPeriod"/>
                </a:pPr>
                <a:r>
                  <a:rPr lang="en-US" dirty="0" smtClean="0"/>
                  <a:t>Give the name of the function </a:t>
                </a:r>
                <a14:m>
                  <m:oMath xmlns:m="http://schemas.openxmlformats.org/officeDocument/2006/math">
                    <m:r>
                      <a:rPr lang="en-US" i="1">
                        <a:latin typeface="Cambria Math"/>
                      </a:rPr>
                      <m:t>𝑓</m:t>
                    </m:r>
                    <m:r>
                      <a:rPr lang="en-US" i="1">
                        <a:latin typeface="Cambria Math"/>
                      </a:rPr>
                      <m:t>:</m:t>
                    </m:r>
                    <m:r>
                      <a:rPr lang="en-US" i="1">
                        <a:latin typeface="Cambria Math"/>
                      </a:rPr>
                      <m:t>ℝ</m:t>
                    </m:r>
                    <m:r>
                      <a:rPr lang="en-US" i="1">
                        <a:latin typeface="Cambria Math"/>
                      </a:rPr>
                      <m:t>→</m:t>
                    </m:r>
                    <m:r>
                      <a:rPr lang="en-US" i="1">
                        <a:latin typeface="Cambria Math"/>
                      </a:rPr>
                      <m:t>ℤ</m:t>
                    </m:r>
                  </m:oMath>
                </a14:m>
                <a:r>
                  <a:rPr lang="en-US" dirty="0"/>
                  <a:t> given by </a:t>
                </a:r>
                <a14:m>
                  <m:oMath xmlns:m="http://schemas.openxmlformats.org/officeDocument/2006/math">
                    <m:r>
                      <a:rPr lang="en-US" i="1">
                        <a:latin typeface="Cambria Math"/>
                      </a:rPr>
                      <m:t>𝑓</m:t>
                    </m:r>
                    <m:d>
                      <m:dPr>
                        <m:ctrlPr>
                          <a:rPr lang="en-US" i="1">
                            <a:latin typeface="Cambria Math"/>
                          </a:rPr>
                        </m:ctrlPr>
                      </m:dPr>
                      <m:e>
                        <m:r>
                          <a:rPr lang="en-US" i="1">
                            <a:latin typeface="Cambria Math"/>
                          </a:rPr>
                          <m:t>𝑥</m:t>
                        </m:r>
                      </m:e>
                    </m:d>
                    <m:r>
                      <a:rPr lang="en-US" i="1">
                        <a:latin typeface="Cambria Math"/>
                      </a:rPr>
                      <m:t>=</m:t>
                    </m:r>
                    <m:d>
                      <m:dPr>
                        <m:begChr m:val="⌊"/>
                        <m:endChr m:val="⌋"/>
                        <m:ctrlPr>
                          <a:rPr lang="en-US" i="1">
                            <a:latin typeface="Cambria Math"/>
                          </a:rPr>
                        </m:ctrlPr>
                      </m:dPr>
                      <m:e>
                        <m:r>
                          <a:rPr lang="en-US" i="1">
                            <a:latin typeface="Cambria Math"/>
                          </a:rPr>
                          <m:t>𝑥</m:t>
                        </m:r>
                      </m:e>
                    </m:d>
                  </m:oMath>
                </a14:m>
                <a:r>
                  <a:rPr lang="en-US" dirty="0" smtClean="0"/>
                  <a:t> </a:t>
                </a:r>
                <a:r>
                  <a:rPr lang="en-US" dirty="0" smtClean="0">
                    <a:solidFill>
                      <a:srgbClr val="FF0000"/>
                    </a:solidFill>
                  </a:rPr>
                  <a:t>Floor Function</a:t>
                </a:r>
                <a:endParaRPr lang="en-US" dirty="0"/>
              </a:p>
              <a:p>
                <a:pPr marL="514350" indent="-514350">
                  <a:buFont typeface="+mj-lt"/>
                  <a:buAutoNum type="arabicPeriod"/>
                </a:pPr>
                <a:r>
                  <a:rPr lang="en-US" dirty="0"/>
                  <a:t>Q: What mathematical symbol did math whiz Ferdinand von </a:t>
                </a:r>
                <a:r>
                  <a:rPr lang="en-US" dirty="0" err="1"/>
                  <a:t>Lindemann</a:t>
                </a:r>
                <a:r>
                  <a:rPr lang="en-US" dirty="0"/>
                  <a:t> determine to be a transcendental number in 1882</a:t>
                </a:r>
                <a:r>
                  <a:rPr lang="en-US" dirty="0" smtClean="0"/>
                  <a:t>? </a:t>
                </a:r>
                <a14:m>
                  <m:oMath xmlns:m="http://schemas.openxmlformats.org/officeDocument/2006/math">
                    <m:r>
                      <a:rPr lang="en-US" b="0" i="1" smtClean="0">
                        <a:solidFill>
                          <a:srgbClr val="FF0000"/>
                        </a:solidFill>
                        <a:latin typeface="Cambria Math"/>
                      </a:rPr>
                      <m:t>𝜋</m:t>
                    </m:r>
                  </m:oMath>
                </a14:m>
                <a:endParaRPr lang="en-US" dirty="0" smtClean="0"/>
              </a:p>
              <a:p>
                <a:pPr marL="514350" indent="-514350">
                  <a:buFont typeface="+mj-lt"/>
                  <a:buAutoNum type="arabicPeriod"/>
                </a:pPr>
                <a:r>
                  <a:rPr lang="en-US" dirty="0" smtClean="0"/>
                  <a:t>What </a:t>
                </a:r>
                <a:r>
                  <a:rPr lang="en-US" dirty="0"/>
                  <a:t>well known number does the Greek letter phi stand for</a:t>
                </a:r>
                <a:r>
                  <a:rPr lang="en-US" dirty="0" smtClean="0"/>
                  <a:t>? </a:t>
                </a:r>
                <a:r>
                  <a:rPr lang="en-US" dirty="0" smtClean="0">
                    <a:solidFill>
                      <a:srgbClr val="FF0000"/>
                    </a:solidFill>
                  </a:rPr>
                  <a:t>The golden ratio</a:t>
                </a:r>
                <a:endParaRPr lang="en-US" dirty="0"/>
              </a:p>
              <a:p>
                <a:pPr marL="514350" indent="-514350">
                  <a:buFont typeface="+mj-lt"/>
                  <a:buAutoNum type="arabicPeriod"/>
                </a:pPr>
                <a:r>
                  <a:rPr lang="en-US" dirty="0"/>
                  <a:t>In the expression of a typical integral such as </a:t>
                </a:r>
                <a14:m>
                  <m:oMath xmlns:m="http://schemas.openxmlformats.org/officeDocument/2006/math">
                    <m:r>
                      <a:rPr lang="en-US" i="1">
                        <a:latin typeface="Cambria Math"/>
                      </a:rPr>
                      <m:t>∫</m:t>
                    </m:r>
                    <m:r>
                      <a:rPr lang="en-US" i="1">
                        <a:latin typeface="Cambria Math"/>
                      </a:rPr>
                      <m:t>𝑓</m:t>
                    </m:r>
                    <m:d>
                      <m:dPr>
                        <m:ctrlPr>
                          <a:rPr lang="en-US" i="1">
                            <a:latin typeface="Cambria Math"/>
                          </a:rPr>
                        </m:ctrlPr>
                      </m:dPr>
                      <m:e>
                        <m:r>
                          <a:rPr lang="en-US" i="1">
                            <a:latin typeface="Cambria Math"/>
                          </a:rPr>
                          <m:t>𝑥</m:t>
                        </m:r>
                      </m:e>
                    </m:d>
                    <m:r>
                      <a:rPr lang="en-US" i="1">
                        <a:latin typeface="Cambria Math"/>
                      </a:rPr>
                      <m:t>𝑑𝑥</m:t>
                    </m:r>
                  </m:oMath>
                </a14:m>
                <a:r>
                  <a:rPr lang="en-US" dirty="0"/>
                  <a:t>, what is the “</a:t>
                </a:r>
                <a14:m>
                  <m:oMath xmlns:m="http://schemas.openxmlformats.org/officeDocument/2006/math">
                    <m:r>
                      <a:rPr lang="en-US" i="1">
                        <a:latin typeface="Cambria Math"/>
                      </a:rPr>
                      <m:t>𝑑𝑥</m:t>
                    </m:r>
                  </m:oMath>
                </a14:m>
                <a:r>
                  <a:rPr lang="en-US" dirty="0"/>
                  <a:t>” called? </a:t>
                </a:r>
                <a:r>
                  <a:rPr lang="en-US" dirty="0" smtClean="0">
                    <a:solidFill>
                      <a:srgbClr val="FF0000"/>
                    </a:solidFill>
                  </a:rPr>
                  <a:t>A differential</a:t>
                </a:r>
                <a:endParaRPr lang="en-US" dirty="0"/>
              </a:p>
              <a:p>
                <a:pPr marL="514350" indent="-514350">
                  <a:buFont typeface="+mj-lt"/>
                  <a:buAutoNum type="arabicPeriod"/>
                </a:pPr>
                <a:r>
                  <a:rPr lang="en-US" dirty="0"/>
                  <a:t>If you reverse the order of operations (PEMDAS </a:t>
                </a:r>
                <a14:m>
                  <m:oMath xmlns:m="http://schemas.openxmlformats.org/officeDocument/2006/math">
                    <m:r>
                      <a:rPr lang="en-US" i="1">
                        <a:latin typeface="Cambria Math"/>
                      </a:rPr>
                      <m:t>→</m:t>
                    </m:r>
                  </m:oMath>
                </a14:m>
                <a:r>
                  <a:rPr lang="en-US" dirty="0"/>
                  <a:t> SADMEP), what would </a:t>
                </a:r>
                <a14:m>
                  <m:oMath xmlns:m="http://schemas.openxmlformats.org/officeDocument/2006/math">
                    <m:r>
                      <a:rPr lang="en-US" b="0" i="1" smtClean="0">
                        <a:latin typeface="Cambria Math"/>
                      </a:rPr>
                      <m:t>12</m:t>
                    </m:r>
                    <m:r>
                      <a:rPr lang="en-US" i="1">
                        <a:latin typeface="Cambria Math"/>
                      </a:rPr>
                      <m:t>+</m:t>
                    </m:r>
                    <m:r>
                      <a:rPr lang="en-US" b="0" i="1" smtClean="0">
                        <a:latin typeface="Cambria Math"/>
                      </a:rPr>
                      <m:t>8</m:t>
                    </m:r>
                    <m:r>
                      <a:rPr lang="en-US" i="1">
                        <a:latin typeface="Cambria Math"/>
                      </a:rPr>
                      <m:t>⋅</m:t>
                    </m:r>
                    <m:sSup>
                      <m:sSupPr>
                        <m:ctrlPr>
                          <a:rPr lang="en-US" i="1">
                            <a:latin typeface="Cambria Math"/>
                          </a:rPr>
                        </m:ctrlPr>
                      </m:sSupPr>
                      <m:e>
                        <m:r>
                          <a:rPr lang="en-US" b="0" i="1" smtClean="0">
                            <a:latin typeface="Cambria Math"/>
                          </a:rPr>
                          <m:t>5</m:t>
                        </m:r>
                      </m:e>
                      <m:sup>
                        <m:r>
                          <a:rPr lang="en-US" i="1">
                            <a:latin typeface="Cambria Math"/>
                          </a:rPr>
                          <m:t>2</m:t>
                        </m:r>
                      </m:sup>
                    </m:sSup>
                  </m:oMath>
                </a14:m>
                <a:r>
                  <a:rPr lang="en-US" dirty="0"/>
                  <a:t> evaluate to</a:t>
                </a:r>
                <a:r>
                  <a:rPr lang="en-US" dirty="0" smtClean="0"/>
                  <a:t>? </a:t>
                </a:r>
                <a14:m>
                  <m:oMath xmlns:m="http://schemas.openxmlformats.org/officeDocument/2006/math">
                    <m:r>
                      <a:rPr lang="en-US" b="0" i="1" smtClean="0">
                        <a:solidFill>
                          <a:srgbClr val="FF0000"/>
                        </a:solidFill>
                        <a:latin typeface="Cambria Math"/>
                      </a:rPr>
                      <m:t>10,000</m:t>
                    </m:r>
                  </m:oMath>
                </a14:m>
                <a:endParaRPr lang="en-US" dirty="0"/>
              </a:p>
              <a:p>
                <a:pPr marL="514350" indent="-514350">
                  <a:buFont typeface="+mj-lt"/>
                  <a:buAutoNum type="arabicPeriod"/>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407" t="-2965"/>
                </a:stretch>
              </a:blipFill>
            </p:spPr>
            <p:txBody>
              <a:bodyPr/>
              <a:lstStyle/>
              <a:p>
                <a:r>
                  <a:rPr lang="en-US">
                    <a:noFill/>
                  </a:rPr>
                  <a:t> </a:t>
                </a:r>
              </a:p>
            </p:txBody>
          </p:sp>
        </mc:Fallback>
      </mc:AlternateContent>
      <p:sp>
        <p:nvSpPr>
          <p:cNvPr id="4" name="Left Arrow 3">
            <a:hlinkClick r:id="rId3" action="ppaction://hlinksldjump"/>
          </p:cNvPr>
          <p:cNvSpPr/>
          <p:nvPr/>
        </p:nvSpPr>
        <p:spPr>
          <a:xfrm>
            <a:off x="7086600" y="5791200"/>
            <a:ext cx="1752600" cy="8382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Return</a:t>
            </a:r>
            <a:endParaRPr lang="en-US" dirty="0"/>
          </a:p>
        </p:txBody>
      </p:sp>
    </p:spTree>
    <p:extLst>
      <p:ext uri="{BB962C8B-B14F-4D97-AF65-F5344CB8AC3E}">
        <p14:creationId xmlns:p14="http://schemas.microsoft.com/office/powerpoint/2010/main" val="3776197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6750537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Games</a:t>
            </a:r>
            <a:endParaRPr lang="en-US" dirty="0"/>
          </a:p>
        </p:txBody>
      </p:sp>
      <p:sp>
        <p:nvSpPr>
          <p:cNvPr id="3" name="Content Placeholder 2"/>
          <p:cNvSpPr>
            <a:spLocks noGrp="1"/>
          </p:cNvSpPr>
          <p:nvPr>
            <p:ph idx="1"/>
          </p:nvPr>
        </p:nvSpPr>
        <p:spPr/>
        <p:txBody>
          <a:bodyPr>
            <a:normAutofit fontScale="55000" lnSpcReduction="20000"/>
          </a:bodyPr>
          <a:lstStyle/>
          <a:p>
            <a:pPr marL="514350" indent="-514350">
              <a:buFont typeface="+mj-lt"/>
              <a:buAutoNum type="arabicPeriod"/>
            </a:pPr>
            <a:r>
              <a:rPr lang="en-US" dirty="0" smtClean="0"/>
              <a:t>In the game of roulette, the roulette </a:t>
            </a:r>
            <a:r>
              <a:rPr lang="en-US" dirty="0"/>
              <a:t>wheel has 18 red numbers, 18 black numbers, and 2 green numbers. A Each red number has an 18:1 payout. If Alice places $1 on a red number, what is the expected return?</a:t>
            </a:r>
          </a:p>
          <a:p>
            <a:pPr marL="514350" indent="-514350">
              <a:buFont typeface="+mj-lt"/>
              <a:buAutoNum type="arabicPeriod"/>
            </a:pPr>
            <a:r>
              <a:rPr lang="en-US" dirty="0"/>
              <a:t>In a standard deck of 52 playing cards, two cards are drawn. What is the probability that the second card is an ace?</a:t>
            </a:r>
          </a:p>
          <a:p>
            <a:pPr marL="514350" indent="-514350">
              <a:buFont typeface="+mj-lt"/>
              <a:buAutoNum type="arabicPeriod"/>
            </a:pPr>
            <a:r>
              <a:rPr lang="en-US" dirty="0"/>
              <a:t>A game is to be played among three people: A number between 1 and 100 is chosen at random and hidden. Each person must then choose a number, whoever is closed wins. What number should the first player choose?</a:t>
            </a:r>
          </a:p>
          <a:p>
            <a:pPr marL="514350" indent="-514350">
              <a:buFont typeface="+mj-lt"/>
              <a:buAutoNum type="arabicPeriod"/>
            </a:pPr>
            <a:r>
              <a:rPr lang="en-US" dirty="0"/>
              <a:t>If two </a:t>
            </a:r>
            <a:r>
              <a:rPr lang="en-US" dirty="0" smtClean="0"/>
              <a:t>players </a:t>
            </a:r>
            <a:r>
              <a:rPr lang="en-US" dirty="0"/>
              <a:t>play perfect games of tic-tac-toe, who will win?</a:t>
            </a:r>
          </a:p>
          <a:p>
            <a:pPr marL="1371600" lvl="1" indent="-514350">
              <a:buFont typeface="+mj-lt"/>
              <a:buAutoNum type="alphaLcParenR"/>
            </a:pPr>
            <a:r>
              <a:rPr lang="en-US" dirty="0"/>
              <a:t>The first player</a:t>
            </a:r>
          </a:p>
          <a:p>
            <a:pPr marL="1371600" lvl="1" indent="-514350">
              <a:buFont typeface="+mj-lt"/>
              <a:buAutoNum type="alphaLcParenR"/>
            </a:pPr>
            <a:r>
              <a:rPr lang="en-US" dirty="0"/>
              <a:t>The second player</a:t>
            </a:r>
          </a:p>
          <a:p>
            <a:pPr marL="1371600" lvl="1" indent="-514350">
              <a:buFont typeface="+mj-lt"/>
              <a:buAutoNum type="alphaLcParenR"/>
            </a:pPr>
            <a:r>
              <a:rPr lang="en-US" dirty="0"/>
              <a:t>Neither</a:t>
            </a:r>
          </a:p>
          <a:p>
            <a:pPr marL="514350" indent="-514350">
              <a:buFont typeface="+mj-lt"/>
              <a:buAutoNum type="arabicPeriod"/>
            </a:pPr>
            <a:r>
              <a:rPr lang="en-US" dirty="0"/>
              <a:t>Four people must walk across a bridge at night, but they only have one flashlight (which is required to navigate the bridge). A can cross in 1 minute, B in 2 minutes, C in 5 minutes, D in 10 minutes. </a:t>
            </a:r>
            <a:r>
              <a:rPr lang="en-US" dirty="0" smtClean="0"/>
              <a:t>Only two people may cross at once. Using </a:t>
            </a:r>
            <a:r>
              <a:rPr lang="en-US" dirty="0"/>
              <a:t>an optimal strategy, how long does it take for all four to cross?</a:t>
            </a:r>
          </a:p>
          <a:p>
            <a:pPr marL="514350" indent="-514350">
              <a:buFont typeface="+mj-lt"/>
              <a:buAutoNum type="arabicPeriod"/>
            </a:pPr>
            <a:endParaRPr lang="en-US" dirty="0"/>
          </a:p>
        </p:txBody>
      </p:sp>
    </p:spTree>
    <p:extLst>
      <p:ext uri="{BB962C8B-B14F-4D97-AF65-F5344CB8AC3E}">
        <p14:creationId xmlns:p14="http://schemas.microsoft.com/office/powerpoint/2010/main" val="3299468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500"/>
                                        <p:tgtEl>
                                          <p:spTgt spid="3">
                                            <p:txEl>
                                              <p:pRg st="5" end="5"/>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500"/>
                                        <p:tgtEl>
                                          <p:spTgt spid="3">
                                            <p:txEl>
                                              <p:pRg st="6" end="6"/>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3">
                                            <p:txEl>
                                              <p:pRg st="7" end="7"/>
                                            </p:txEl>
                                          </p:spTgt>
                                        </p:tgtEl>
                                        <p:attrNameLst>
                                          <p:attrName>style.visibility</p:attrName>
                                        </p:attrNameLst>
                                      </p:cBhvr>
                                      <p:to>
                                        <p:strVal val="visible"/>
                                      </p:to>
                                    </p:set>
                                    <p:animEffect transition="in" filter="fade">
                                      <p:cBhvr>
                                        <p:cTn id="36"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Trivia</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600200"/>
                <a:ext cx="7924800" cy="4525963"/>
              </a:xfrm>
            </p:spPr>
            <p:txBody>
              <a:bodyPr>
                <a:normAutofit/>
              </a:bodyPr>
              <a:lstStyle/>
              <a:p>
                <a:r>
                  <a:rPr lang="en-US" dirty="0" smtClean="0"/>
                  <a:t>This game of trivia is a game of knowledge and haste.</a:t>
                </a:r>
              </a:p>
              <a:p>
                <a14:m>
                  <m:oMath xmlns:m="http://schemas.openxmlformats.org/officeDocument/2006/math">
                    <m:r>
                      <a:rPr lang="en-US" b="0" i="1" dirty="0" smtClean="0">
                        <a:latin typeface="Cambria Math"/>
                      </a:rPr>
                      <m:t>𝑛</m:t>
                    </m:r>
                  </m:oMath>
                </a14:m>
                <a:r>
                  <a:rPr lang="en-US" dirty="0" smtClean="0"/>
                  <a:t> teams.</a:t>
                </a:r>
              </a:p>
              <a:p>
                <a:r>
                  <a:rPr lang="en-US" dirty="0" smtClean="0"/>
                  <a:t>Each round has 5 questions:</a:t>
                </a:r>
              </a:p>
              <a:p>
                <a:pPr lvl="1"/>
                <a:r>
                  <a:rPr lang="en-US" dirty="0" smtClean="0"/>
                  <a:t>30 seconds given per question</a:t>
                </a:r>
              </a:p>
              <a:p>
                <a:pPr lvl="1"/>
                <a:r>
                  <a:rPr lang="en-US" dirty="0" smtClean="0"/>
                  <a:t>2 minutes after all questions have been given</a:t>
                </a:r>
              </a:p>
              <a:p>
                <a:pPr lvl="1"/>
                <a:r>
                  <a:rPr lang="en-US" dirty="0" smtClean="0"/>
                  <a:t>Each question is worth 1 point</a:t>
                </a:r>
              </a:p>
              <a:p>
                <a:r>
                  <a:rPr lang="en-US" dirty="0" smtClean="0"/>
                  <a:t>4 rounds, chosen from 8 categories.</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600200"/>
                <a:ext cx="7924800" cy="4525963"/>
              </a:xfrm>
              <a:blipFill rotWithShape="1">
                <a:blip r:embed="rId2"/>
                <a:stretch>
                  <a:fillRect l="-1692" t="-1752" b="-674"/>
                </a:stretch>
              </a:blipFill>
            </p:spPr>
            <p:txBody>
              <a:bodyPr/>
              <a:lstStyle/>
              <a:p>
                <a:r>
                  <a:rPr lang="en-US">
                    <a:noFill/>
                  </a:rPr>
                  <a:t> </a:t>
                </a:r>
              </a:p>
            </p:txBody>
          </p:sp>
        </mc:Fallback>
      </mc:AlternateContent>
    </p:spTree>
    <p:extLst>
      <p:ext uri="{BB962C8B-B14F-4D97-AF65-F5344CB8AC3E}">
        <p14:creationId xmlns:p14="http://schemas.microsoft.com/office/powerpoint/2010/main" val="23910462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Games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55000" lnSpcReduction="20000"/>
              </a:bodyPr>
              <a:lstStyle/>
              <a:p>
                <a:pPr marL="514350" indent="-514350">
                  <a:buFont typeface="+mj-lt"/>
                  <a:buAutoNum type="arabicPeriod"/>
                </a:pPr>
                <a:r>
                  <a:rPr lang="en-US" dirty="0"/>
                  <a:t>In the game of roulette, the roulette </a:t>
                </a:r>
                <a:r>
                  <a:rPr lang="en-US" dirty="0" smtClean="0"/>
                  <a:t>wheel has 18 red numbers, 18 black numbers, and 2 green numbers. A Each red number has an 18:1 payout. If Alice places $1 on a red number, what is the expected return? </a:t>
                </a:r>
                <a14:m>
                  <m:oMath xmlns:m="http://schemas.openxmlformats.org/officeDocument/2006/math">
                    <m:r>
                      <a:rPr lang="en-US" b="0" i="1" smtClean="0">
                        <a:solidFill>
                          <a:srgbClr val="FF0000"/>
                        </a:solidFill>
                        <a:latin typeface="Cambria Math"/>
                      </a:rPr>
                      <m:t>1⋅18⋅</m:t>
                    </m:r>
                    <m:f>
                      <m:fPr>
                        <m:ctrlPr>
                          <a:rPr lang="en-US" b="0" i="1" smtClean="0">
                            <a:solidFill>
                              <a:srgbClr val="FF0000"/>
                            </a:solidFill>
                            <a:latin typeface="Cambria Math"/>
                          </a:rPr>
                        </m:ctrlPr>
                      </m:fPr>
                      <m:num>
                        <m:r>
                          <a:rPr lang="en-US" b="0" i="1" smtClean="0">
                            <a:solidFill>
                              <a:srgbClr val="FF0000"/>
                            </a:solidFill>
                            <a:latin typeface="Cambria Math"/>
                          </a:rPr>
                          <m:t>1</m:t>
                        </m:r>
                      </m:num>
                      <m:den>
                        <m:r>
                          <a:rPr lang="en-US" b="0" i="1" smtClean="0">
                            <a:solidFill>
                              <a:srgbClr val="FF0000"/>
                            </a:solidFill>
                            <a:latin typeface="Cambria Math"/>
                          </a:rPr>
                          <m:t>38</m:t>
                        </m:r>
                      </m:den>
                    </m:f>
                  </m:oMath>
                </a14:m>
                <a:endParaRPr lang="en-US" dirty="0"/>
              </a:p>
              <a:p>
                <a:pPr marL="514350" indent="-514350">
                  <a:buFont typeface="+mj-lt"/>
                  <a:buAutoNum type="arabicPeriod"/>
                </a:pPr>
                <a:r>
                  <a:rPr lang="en-US" dirty="0"/>
                  <a:t>In a standard deck of 52 playing cards, two cards are drawn. What is the probability that the second card is an ace</a:t>
                </a:r>
                <a:r>
                  <a:rPr lang="en-US" dirty="0" smtClean="0"/>
                  <a:t>? </a:t>
                </a:r>
                <a14:m>
                  <m:oMath xmlns:m="http://schemas.openxmlformats.org/officeDocument/2006/math">
                    <m:f>
                      <m:fPr>
                        <m:ctrlPr>
                          <a:rPr lang="en-US" b="0" i="1" smtClean="0">
                            <a:solidFill>
                              <a:srgbClr val="FF0000"/>
                            </a:solidFill>
                            <a:latin typeface="Cambria Math"/>
                          </a:rPr>
                        </m:ctrlPr>
                      </m:fPr>
                      <m:num>
                        <m:r>
                          <a:rPr lang="en-US" b="0" i="1" smtClean="0">
                            <a:solidFill>
                              <a:srgbClr val="FF0000"/>
                            </a:solidFill>
                            <a:latin typeface="Cambria Math"/>
                          </a:rPr>
                          <m:t>4</m:t>
                        </m:r>
                      </m:num>
                      <m:den>
                        <m:r>
                          <a:rPr lang="en-US" b="0" i="1" smtClean="0">
                            <a:solidFill>
                              <a:srgbClr val="FF0000"/>
                            </a:solidFill>
                            <a:latin typeface="Cambria Math"/>
                          </a:rPr>
                          <m:t>52</m:t>
                        </m:r>
                      </m:den>
                    </m:f>
                  </m:oMath>
                </a14:m>
                <a:endParaRPr lang="en-US" dirty="0"/>
              </a:p>
              <a:p>
                <a:pPr marL="514350" indent="-514350">
                  <a:buFont typeface="+mj-lt"/>
                  <a:buAutoNum type="arabicPeriod"/>
                </a:pPr>
                <a:r>
                  <a:rPr lang="en-US" dirty="0"/>
                  <a:t>A game is to be played among three people: A number between 1 and 100 is chosen at random and hidden. Each person must then choose a number, whoever is closed wins. What number should the first player choose</a:t>
                </a:r>
                <a:r>
                  <a:rPr lang="en-US" dirty="0" smtClean="0"/>
                  <a:t>? </a:t>
                </a:r>
                <a:r>
                  <a:rPr lang="en-US" dirty="0" smtClean="0">
                    <a:solidFill>
                      <a:srgbClr val="FF0000"/>
                    </a:solidFill>
                  </a:rPr>
                  <a:t>25 or 75.</a:t>
                </a:r>
                <a:endParaRPr lang="en-US" dirty="0"/>
              </a:p>
              <a:p>
                <a:pPr marL="514350" indent="-514350">
                  <a:buFont typeface="+mj-lt"/>
                  <a:buAutoNum type="arabicPeriod"/>
                </a:pPr>
                <a:r>
                  <a:rPr lang="en-US" dirty="0"/>
                  <a:t>If </a:t>
                </a:r>
                <a:r>
                  <a:rPr lang="en-US"/>
                  <a:t>two </a:t>
                </a:r>
                <a:r>
                  <a:rPr lang="en-US" smtClean="0"/>
                  <a:t>players </a:t>
                </a:r>
                <a:r>
                  <a:rPr lang="en-US" dirty="0"/>
                  <a:t>play perfect games of tic-tac-toe, who will win?</a:t>
                </a:r>
              </a:p>
              <a:p>
                <a:pPr marL="1371600" lvl="1" indent="-514350">
                  <a:buFont typeface="+mj-lt"/>
                  <a:buAutoNum type="alphaLcParenR"/>
                </a:pPr>
                <a:r>
                  <a:rPr lang="en-US" dirty="0"/>
                  <a:t>The first player</a:t>
                </a:r>
              </a:p>
              <a:p>
                <a:pPr marL="1371600" lvl="1" indent="-514350">
                  <a:buFont typeface="+mj-lt"/>
                  <a:buAutoNum type="alphaLcParenR"/>
                </a:pPr>
                <a:r>
                  <a:rPr lang="en-US" dirty="0"/>
                  <a:t>The second player</a:t>
                </a:r>
              </a:p>
              <a:p>
                <a:pPr marL="1371600" lvl="1" indent="-514350">
                  <a:buFont typeface="+mj-lt"/>
                  <a:buAutoNum type="alphaLcParenR"/>
                </a:pPr>
                <a:r>
                  <a:rPr lang="en-US" dirty="0">
                    <a:solidFill>
                      <a:srgbClr val="FF0000"/>
                    </a:solidFill>
                  </a:rPr>
                  <a:t>Neither</a:t>
                </a:r>
              </a:p>
              <a:p>
                <a:pPr marL="514350" indent="-514350">
                  <a:buFont typeface="+mj-lt"/>
                  <a:buAutoNum type="arabicPeriod"/>
                </a:pPr>
                <a:r>
                  <a:rPr lang="en-US" dirty="0"/>
                  <a:t>Four people must walk across a bridge at night, but they only have one flashlight (which is required to navigate the bridge). A can cross in 1 minute, B in 2 minutes, C in 5 minutes, D in 10 minutes. </a:t>
                </a:r>
                <a:r>
                  <a:rPr lang="en-US" dirty="0" smtClean="0"/>
                  <a:t>Only two people may cross at once. Using </a:t>
                </a:r>
                <a:r>
                  <a:rPr lang="en-US" dirty="0"/>
                  <a:t>an optimal strategy, how long does it take for all four to cross</a:t>
                </a:r>
                <a:r>
                  <a:rPr lang="en-US" dirty="0" smtClean="0"/>
                  <a:t>? </a:t>
                </a:r>
                <a:r>
                  <a:rPr lang="en-US" dirty="0" smtClean="0">
                    <a:solidFill>
                      <a:srgbClr val="FF0000"/>
                    </a:solidFill>
                  </a:rPr>
                  <a:t>17 minutes</a:t>
                </a:r>
                <a:endParaRPr lang="en-US" dirty="0">
                  <a:solidFill>
                    <a:srgbClr val="FF0000"/>
                  </a:solidFill>
                </a:endParaRPr>
              </a:p>
              <a:p>
                <a:pPr marL="514350" indent="-514350">
                  <a:buFont typeface="+mj-lt"/>
                  <a:buAutoNum type="arabicPeriod"/>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593" t="-1752" r="-370"/>
                </a:stretch>
              </a:blipFill>
            </p:spPr>
            <p:txBody>
              <a:bodyPr/>
              <a:lstStyle/>
              <a:p>
                <a:r>
                  <a:rPr lang="en-US">
                    <a:noFill/>
                  </a:rPr>
                  <a:t> </a:t>
                </a:r>
              </a:p>
            </p:txBody>
          </p:sp>
        </mc:Fallback>
      </mc:AlternateContent>
      <p:sp>
        <p:nvSpPr>
          <p:cNvPr id="4" name="Left Arrow 3">
            <a:hlinkClick r:id="rId3" action="ppaction://hlinksldjump"/>
          </p:cNvPr>
          <p:cNvSpPr/>
          <p:nvPr/>
        </p:nvSpPr>
        <p:spPr>
          <a:xfrm>
            <a:off x="7086600" y="5791200"/>
            <a:ext cx="1752600" cy="8382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Return</a:t>
            </a:r>
            <a:endParaRPr lang="en-US" dirty="0"/>
          </a:p>
        </p:txBody>
      </p:sp>
    </p:spTree>
    <p:extLst>
      <p:ext uri="{BB962C8B-B14F-4D97-AF65-F5344CB8AC3E}">
        <p14:creationId xmlns:p14="http://schemas.microsoft.com/office/powerpoint/2010/main" val="4272581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fade">
                                      <p:cBhvr>
                                        <p:cTn id="25" dur="500"/>
                                        <p:tgtEl>
                                          <p:spTgt spid="3">
                                            <p:txEl>
                                              <p:pRg st="6" end="6"/>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fade">
                                      <p:cBhvr>
                                        <p:cTn id="28"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6750537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Nonreal</a:t>
            </a:r>
            <a:r>
              <a:rPr lang="en-US" dirty="0" smtClean="0"/>
              <a:t> Numbers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77500" lnSpcReduction="20000"/>
              </a:bodyPr>
              <a:lstStyle/>
              <a:p>
                <a:pPr marL="514350" indent="-514350">
                  <a:buFont typeface="+mj-lt"/>
                  <a:buAutoNum type="arabicPeriod"/>
                </a:pPr>
                <a:r>
                  <a:rPr lang="en-US" dirty="0" smtClean="0"/>
                  <a:t>In nonstandard analysis what is the term used for numbers greater than 0 but less than any positive real number?</a:t>
                </a:r>
              </a:p>
              <a:p>
                <a:pPr marL="514350" indent="-514350">
                  <a:buFont typeface="+mj-lt"/>
                  <a:buAutoNum type="arabicPeriod"/>
                </a:pPr>
                <a:r>
                  <a:rPr lang="en-US" dirty="0"/>
                  <a:t>What conjecture says that there are no cardinals </a:t>
                </a:r>
                <a14:m>
                  <m:oMath xmlns:m="http://schemas.openxmlformats.org/officeDocument/2006/math">
                    <m:r>
                      <a:rPr lang="en-US" b="0" i="1" smtClean="0">
                        <a:latin typeface="Cambria Math"/>
                      </a:rPr>
                      <m:t>ℵ</m:t>
                    </m:r>
                  </m:oMath>
                </a14:m>
                <a:r>
                  <a:rPr lang="en-US" dirty="0" smtClean="0"/>
                  <a:t> satisfying </a:t>
                </a:r>
                <a14:m>
                  <m:oMath xmlns:m="http://schemas.openxmlformats.org/officeDocument/2006/math">
                    <m:d>
                      <m:dPr>
                        <m:begChr m:val="|"/>
                        <m:endChr m:val="|"/>
                        <m:ctrlPr>
                          <a:rPr lang="en-US" b="0" i="1" smtClean="0">
                            <a:latin typeface="Cambria Math"/>
                          </a:rPr>
                        </m:ctrlPr>
                      </m:dPr>
                      <m:e>
                        <m:r>
                          <a:rPr lang="en-US" b="0" i="1" smtClean="0">
                            <a:latin typeface="Cambria Math"/>
                          </a:rPr>
                          <m:t>ℚ</m:t>
                        </m:r>
                      </m:e>
                    </m:d>
                    <m:r>
                      <a:rPr lang="en-US" b="0" i="1" smtClean="0">
                        <a:latin typeface="Cambria Math"/>
                      </a:rPr>
                      <m:t>&lt;ℵ&lt;</m:t>
                    </m:r>
                    <m:d>
                      <m:dPr>
                        <m:begChr m:val="|"/>
                        <m:endChr m:val="|"/>
                        <m:ctrlPr>
                          <a:rPr lang="en-US" b="0" i="1" smtClean="0">
                            <a:latin typeface="Cambria Math"/>
                          </a:rPr>
                        </m:ctrlPr>
                      </m:dPr>
                      <m:e>
                        <m:r>
                          <a:rPr lang="en-US" b="0" i="1" smtClean="0">
                            <a:latin typeface="Cambria Math"/>
                          </a:rPr>
                          <m:t>ℤ</m:t>
                        </m:r>
                      </m:e>
                    </m:d>
                  </m:oMath>
                </a14:m>
                <a:r>
                  <a:rPr lang="en-US" dirty="0" smtClean="0"/>
                  <a:t>?</a:t>
                </a:r>
                <a:endParaRPr lang="en-US" dirty="0"/>
              </a:p>
              <a:p>
                <a:pPr marL="514350" indent="-514350">
                  <a:buFont typeface="+mj-lt"/>
                  <a:buAutoNum type="arabicPeriod"/>
                </a:pPr>
                <a:r>
                  <a:rPr lang="en-US" dirty="0"/>
                  <a:t>What is the name for the </a:t>
                </a:r>
                <a:r>
                  <a:rPr lang="en-US" dirty="0" smtClean="0"/>
                  <a:t>set </a:t>
                </a:r>
                <a14:m>
                  <m:oMath xmlns:m="http://schemas.openxmlformats.org/officeDocument/2006/math">
                    <m:r>
                      <a:rPr lang="en-US" b="0" i="1" smtClean="0">
                        <a:latin typeface="Cambria Math"/>
                      </a:rPr>
                      <m:t>ℤ</m:t>
                    </m:r>
                    <m:r>
                      <a:rPr lang="en-US" b="0" i="1" smtClean="0">
                        <a:latin typeface="Cambria Math"/>
                      </a:rPr>
                      <m:t>+</m:t>
                    </m:r>
                    <m:r>
                      <a:rPr lang="en-US" b="0" i="1" smtClean="0">
                        <a:latin typeface="Cambria Math"/>
                      </a:rPr>
                      <m:t>𝑖</m:t>
                    </m:r>
                    <m:r>
                      <a:rPr lang="en-US" b="0" i="1" smtClean="0">
                        <a:latin typeface="Cambria Math"/>
                      </a:rPr>
                      <m:t>ℤ</m:t>
                    </m:r>
                    <m:r>
                      <a:rPr lang="en-US" b="0" i="1" smtClean="0">
                        <a:latin typeface="Cambria Math"/>
                      </a:rPr>
                      <m:t>=</m:t>
                    </m:r>
                    <m:d>
                      <m:dPr>
                        <m:begChr m:val="{"/>
                        <m:endChr m:val="}"/>
                        <m:ctrlPr>
                          <a:rPr lang="en-US" b="0" i="1" smtClean="0">
                            <a:latin typeface="Cambria Math"/>
                          </a:rPr>
                        </m:ctrlPr>
                      </m:dPr>
                      <m:e>
                        <m:r>
                          <a:rPr lang="en-US" b="0" i="1" smtClean="0">
                            <a:latin typeface="Cambria Math"/>
                          </a:rPr>
                          <m:t>𝑥</m:t>
                        </m:r>
                        <m:r>
                          <a:rPr lang="en-US" b="0" i="1" smtClean="0">
                            <a:latin typeface="Cambria Math"/>
                          </a:rPr>
                          <m:t>+</m:t>
                        </m:r>
                        <m:r>
                          <a:rPr lang="en-US" b="0" i="1" smtClean="0">
                            <a:latin typeface="Cambria Math"/>
                          </a:rPr>
                          <m:t>𝑖𝑦</m:t>
                        </m:r>
                      </m:e>
                      <m:e>
                        <m:r>
                          <a:rPr lang="en-US" b="0" i="1" smtClean="0">
                            <a:latin typeface="Cambria Math"/>
                          </a:rPr>
                          <m:t>𝑥</m:t>
                        </m:r>
                        <m:r>
                          <a:rPr lang="en-US" b="0" i="1" smtClean="0">
                            <a:latin typeface="Cambria Math"/>
                          </a:rPr>
                          <m:t>,</m:t>
                        </m:r>
                        <m:r>
                          <a:rPr lang="en-US" b="0" i="1" smtClean="0">
                            <a:latin typeface="Cambria Math"/>
                          </a:rPr>
                          <m:t>𝑦</m:t>
                        </m:r>
                        <m:r>
                          <a:rPr lang="en-US" b="0" i="1" smtClean="0">
                            <a:latin typeface="Cambria Math"/>
                          </a:rPr>
                          <m:t>∈</m:t>
                        </m:r>
                        <m:r>
                          <a:rPr lang="en-US" b="0" i="1" smtClean="0">
                            <a:latin typeface="Cambria Math"/>
                          </a:rPr>
                          <m:t>ℤ</m:t>
                        </m:r>
                      </m:e>
                    </m:d>
                  </m:oMath>
                </a14:m>
                <a:r>
                  <a:rPr lang="en-US" dirty="0" smtClean="0"/>
                  <a:t>?</a:t>
                </a:r>
                <a:endParaRPr lang="en-US" dirty="0"/>
              </a:p>
              <a:p>
                <a:pPr marL="514350" indent="-514350">
                  <a:buFont typeface="+mj-lt"/>
                  <a:buAutoNum type="arabicPeriod"/>
                </a:pPr>
                <a:r>
                  <a:rPr lang="en-US" dirty="0"/>
                  <a:t>In the ordinal numbers every number </a:t>
                </a:r>
                <a14:m>
                  <m:oMath xmlns:m="http://schemas.openxmlformats.org/officeDocument/2006/math">
                    <m:r>
                      <a:rPr lang="en-US" b="0" i="1" smtClean="0">
                        <a:latin typeface="Cambria Math"/>
                      </a:rPr>
                      <m:t>𝑛</m:t>
                    </m:r>
                  </m:oMath>
                </a14:m>
                <a:r>
                  <a:rPr lang="en-US" dirty="0" smtClean="0"/>
                  <a:t> </a:t>
                </a:r>
                <a:r>
                  <a:rPr lang="en-US" dirty="0"/>
                  <a:t>has a successor </a:t>
                </a:r>
                <a14:m>
                  <m:oMath xmlns:m="http://schemas.openxmlformats.org/officeDocument/2006/math">
                    <m:r>
                      <a:rPr lang="en-US" b="0" i="1" smtClean="0">
                        <a:latin typeface="Cambria Math"/>
                      </a:rPr>
                      <m:t>𝑛</m:t>
                    </m:r>
                    <m:r>
                      <a:rPr lang="en-US" b="0" i="1" smtClean="0">
                        <a:latin typeface="Cambria Math"/>
                      </a:rPr>
                      <m:t>+1</m:t>
                    </m:r>
                  </m:oMath>
                </a14:m>
                <a:r>
                  <a:rPr lang="en-US" dirty="0" smtClean="0"/>
                  <a:t>. </a:t>
                </a:r>
                <a:r>
                  <a:rPr lang="en-US" dirty="0"/>
                  <a:t>In the surreal numbers every number </a:t>
                </a:r>
                <a14:m>
                  <m:oMath xmlns:m="http://schemas.openxmlformats.org/officeDocument/2006/math">
                    <m:r>
                      <a:rPr lang="en-US" b="0" i="1" smtClean="0">
                        <a:latin typeface="Cambria Math"/>
                      </a:rPr>
                      <m:t>𝑛</m:t>
                    </m:r>
                  </m:oMath>
                </a14:m>
                <a:r>
                  <a:rPr lang="en-US" dirty="0" smtClean="0"/>
                  <a:t> </a:t>
                </a:r>
                <a:r>
                  <a:rPr lang="en-US" dirty="0"/>
                  <a:t>also has a corresponding </a:t>
                </a:r>
                <a14:m>
                  <m:oMath xmlns:m="http://schemas.openxmlformats.org/officeDocument/2006/math">
                    <m:r>
                      <a:rPr lang="en-US" b="0" i="1" smtClean="0">
                        <a:latin typeface="Cambria Math"/>
                      </a:rPr>
                      <m:t>𝑛</m:t>
                    </m:r>
                    <m:r>
                      <a:rPr lang="en-US" b="0" i="1" smtClean="0">
                        <a:latin typeface="Cambria Math"/>
                      </a:rPr>
                      <m:t>−1</m:t>
                    </m:r>
                  </m:oMath>
                </a14:m>
                <a:r>
                  <a:rPr lang="en-US" dirty="0" smtClean="0"/>
                  <a:t>. </a:t>
                </a:r>
                <a:r>
                  <a:rPr lang="en-US" dirty="0"/>
                  <a:t>What is </a:t>
                </a:r>
                <a14:m>
                  <m:oMath xmlns:m="http://schemas.openxmlformats.org/officeDocument/2006/math">
                    <m:r>
                      <a:rPr lang="en-US" b="0" i="1" smtClean="0">
                        <a:latin typeface="Cambria Math"/>
                      </a:rPr>
                      <m:t>𝑛</m:t>
                    </m:r>
                    <m:r>
                      <a:rPr lang="en-US" b="0" i="1" smtClean="0">
                        <a:latin typeface="Cambria Math"/>
                      </a:rPr>
                      <m:t>−1</m:t>
                    </m:r>
                  </m:oMath>
                </a14:m>
                <a:r>
                  <a:rPr lang="en-US" dirty="0" smtClean="0"/>
                  <a:t> </a:t>
                </a:r>
                <a:r>
                  <a:rPr lang="en-US" dirty="0"/>
                  <a:t>called?</a:t>
                </a:r>
              </a:p>
              <a:p>
                <a:pPr marL="514350" indent="-514350">
                  <a:buFont typeface="+mj-lt"/>
                  <a:buAutoNum type="arabicPeriod"/>
                </a:pPr>
                <a:r>
                  <a:rPr lang="en-US" dirty="0"/>
                  <a:t>In complex analysis it is common to map the plane to the punctured sphere, or vise versa. What is the term for this mapping?</a:t>
                </a:r>
              </a:p>
              <a:p>
                <a:pPr marL="514350" indent="-514350">
                  <a:buFont typeface="+mj-lt"/>
                  <a:buAutoNum type="arabicPeriod"/>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259" t="-2830"/>
                </a:stretch>
              </a:blipFill>
            </p:spPr>
            <p:txBody>
              <a:bodyPr/>
              <a:lstStyle/>
              <a:p>
                <a:r>
                  <a:rPr lang="en-US">
                    <a:noFill/>
                  </a:rPr>
                  <a:t> </a:t>
                </a:r>
              </a:p>
            </p:txBody>
          </p:sp>
        </mc:Fallback>
      </mc:AlternateContent>
    </p:spTree>
    <p:extLst>
      <p:ext uri="{BB962C8B-B14F-4D97-AF65-F5344CB8AC3E}">
        <p14:creationId xmlns:p14="http://schemas.microsoft.com/office/powerpoint/2010/main" val="1281912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Nonreal</a:t>
            </a:r>
            <a:r>
              <a:rPr lang="en-US" dirty="0" smtClean="0"/>
              <a:t> Numbers</a:t>
            </a:r>
            <a:endParaRPr lang="en-US"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normAutofit fontScale="77500" lnSpcReduction="20000"/>
              </a:bodyPr>
              <a:lstStyle/>
              <a:p>
                <a:pPr marL="514350" indent="-514350">
                  <a:buFont typeface="+mj-lt"/>
                  <a:buAutoNum type="arabicPeriod"/>
                </a:pPr>
                <a:r>
                  <a:rPr lang="en-US" dirty="0" smtClean="0"/>
                  <a:t>In nonstandard analysis what is the term used for numbers greater than 0 but less than any positive real number? </a:t>
                </a:r>
                <a:r>
                  <a:rPr lang="en-US" dirty="0">
                    <a:solidFill>
                      <a:srgbClr val="FF0000"/>
                    </a:solidFill>
                  </a:rPr>
                  <a:t>Infinitesimal</a:t>
                </a:r>
                <a:endParaRPr lang="en-US" dirty="0" smtClean="0"/>
              </a:p>
              <a:p>
                <a:pPr marL="514350" indent="-514350">
                  <a:buFont typeface="+mj-lt"/>
                  <a:buAutoNum type="arabicPeriod"/>
                </a:pPr>
                <a:r>
                  <a:rPr lang="en-US" dirty="0" smtClean="0"/>
                  <a:t>What </a:t>
                </a:r>
                <a:r>
                  <a:rPr lang="en-US" dirty="0"/>
                  <a:t>conjecture says that there are no cardinals </a:t>
                </a:r>
                <a14:m>
                  <m:oMath xmlns:m="http://schemas.openxmlformats.org/officeDocument/2006/math">
                    <m:r>
                      <a:rPr lang="en-US" b="0" i="1" smtClean="0">
                        <a:latin typeface="Cambria Math"/>
                      </a:rPr>
                      <m:t>ℵ</m:t>
                    </m:r>
                  </m:oMath>
                </a14:m>
                <a:r>
                  <a:rPr lang="en-US" dirty="0" smtClean="0"/>
                  <a:t> satisfying </a:t>
                </a:r>
                <a14:m>
                  <m:oMath xmlns:m="http://schemas.openxmlformats.org/officeDocument/2006/math">
                    <m:d>
                      <m:dPr>
                        <m:begChr m:val="|"/>
                        <m:endChr m:val="|"/>
                        <m:ctrlPr>
                          <a:rPr lang="en-US" b="0" i="1" smtClean="0">
                            <a:latin typeface="Cambria Math"/>
                          </a:rPr>
                        </m:ctrlPr>
                      </m:dPr>
                      <m:e>
                        <m:r>
                          <a:rPr lang="en-US" b="0" i="1" smtClean="0">
                            <a:latin typeface="Cambria Math"/>
                          </a:rPr>
                          <m:t>ℚ</m:t>
                        </m:r>
                      </m:e>
                    </m:d>
                    <m:r>
                      <a:rPr lang="en-US" b="0" i="1" smtClean="0">
                        <a:latin typeface="Cambria Math"/>
                      </a:rPr>
                      <m:t>&lt;ℵ&lt;</m:t>
                    </m:r>
                    <m:d>
                      <m:dPr>
                        <m:begChr m:val="|"/>
                        <m:endChr m:val="|"/>
                        <m:ctrlPr>
                          <a:rPr lang="en-US" b="0" i="1" smtClean="0">
                            <a:latin typeface="Cambria Math"/>
                          </a:rPr>
                        </m:ctrlPr>
                      </m:dPr>
                      <m:e>
                        <m:r>
                          <a:rPr lang="en-US" b="0" i="1" smtClean="0">
                            <a:latin typeface="Cambria Math"/>
                          </a:rPr>
                          <m:t>ℤ</m:t>
                        </m:r>
                      </m:e>
                    </m:d>
                  </m:oMath>
                </a14:m>
                <a:r>
                  <a:rPr lang="en-US" dirty="0"/>
                  <a:t>? </a:t>
                </a:r>
                <a:r>
                  <a:rPr lang="en-US" dirty="0">
                    <a:solidFill>
                      <a:srgbClr val="FF0000"/>
                    </a:solidFill>
                  </a:rPr>
                  <a:t>continuum hypothesis</a:t>
                </a:r>
              </a:p>
              <a:p>
                <a:pPr marL="514350" indent="-514350">
                  <a:buFont typeface="+mj-lt"/>
                  <a:buAutoNum type="arabicPeriod"/>
                </a:pPr>
                <a:r>
                  <a:rPr lang="en-US" dirty="0"/>
                  <a:t>What is the name for the </a:t>
                </a:r>
                <a:r>
                  <a:rPr lang="en-US" dirty="0" smtClean="0"/>
                  <a:t>set </a:t>
                </a:r>
                <a14:m>
                  <m:oMath xmlns:m="http://schemas.openxmlformats.org/officeDocument/2006/math">
                    <m:r>
                      <a:rPr lang="en-US" b="0" i="1" smtClean="0">
                        <a:latin typeface="Cambria Math"/>
                      </a:rPr>
                      <m:t>ℤ</m:t>
                    </m:r>
                    <m:r>
                      <a:rPr lang="en-US" b="0" i="1" smtClean="0">
                        <a:latin typeface="Cambria Math"/>
                      </a:rPr>
                      <m:t>+</m:t>
                    </m:r>
                    <m:r>
                      <a:rPr lang="en-US" b="0" i="1" smtClean="0">
                        <a:latin typeface="Cambria Math"/>
                      </a:rPr>
                      <m:t>𝑖</m:t>
                    </m:r>
                    <m:r>
                      <a:rPr lang="en-US" b="0" i="1" smtClean="0">
                        <a:latin typeface="Cambria Math"/>
                      </a:rPr>
                      <m:t>ℤ</m:t>
                    </m:r>
                    <m:r>
                      <a:rPr lang="en-US" b="0" i="1" smtClean="0">
                        <a:latin typeface="Cambria Math"/>
                      </a:rPr>
                      <m:t>=</m:t>
                    </m:r>
                    <m:d>
                      <m:dPr>
                        <m:begChr m:val="{"/>
                        <m:endChr m:val="}"/>
                        <m:ctrlPr>
                          <a:rPr lang="en-US" b="0" i="1" smtClean="0">
                            <a:latin typeface="Cambria Math"/>
                          </a:rPr>
                        </m:ctrlPr>
                      </m:dPr>
                      <m:e>
                        <m:r>
                          <a:rPr lang="en-US" b="0" i="1" smtClean="0">
                            <a:latin typeface="Cambria Math"/>
                          </a:rPr>
                          <m:t>𝑥</m:t>
                        </m:r>
                        <m:r>
                          <a:rPr lang="en-US" b="0" i="1" smtClean="0">
                            <a:latin typeface="Cambria Math"/>
                          </a:rPr>
                          <m:t>+</m:t>
                        </m:r>
                        <m:r>
                          <a:rPr lang="en-US" b="0" i="1" smtClean="0">
                            <a:latin typeface="Cambria Math"/>
                          </a:rPr>
                          <m:t>𝑖𝑦</m:t>
                        </m:r>
                      </m:e>
                      <m:e>
                        <m:r>
                          <a:rPr lang="en-US" b="0" i="1" smtClean="0">
                            <a:latin typeface="Cambria Math"/>
                          </a:rPr>
                          <m:t>𝑥</m:t>
                        </m:r>
                        <m:r>
                          <a:rPr lang="en-US" b="0" i="1" smtClean="0">
                            <a:latin typeface="Cambria Math"/>
                          </a:rPr>
                          <m:t>,</m:t>
                        </m:r>
                        <m:r>
                          <a:rPr lang="en-US" b="0" i="1" smtClean="0">
                            <a:latin typeface="Cambria Math"/>
                          </a:rPr>
                          <m:t>𝑦</m:t>
                        </m:r>
                        <m:r>
                          <a:rPr lang="en-US" b="0" i="1" smtClean="0">
                            <a:latin typeface="Cambria Math"/>
                          </a:rPr>
                          <m:t>∈</m:t>
                        </m:r>
                        <m:r>
                          <a:rPr lang="en-US" b="0" i="1" smtClean="0">
                            <a:latin typeface="Cambria Math"/>
                          </a:rPr>
                          <m:t>ℤ</m:t>
                        </m:r>
                      </m:e>
                    </m:d>
                  </m:oMath>
                </a14:m>
                <a:r>
                  <a:rPr lang="en-US" dirty="0" smtClean="0"/>
                  <a:t>? </a:t>
                </a:r>
                <a:r>
                  <a:rPr lang="en-US" dirty="0" smtClean="0">
                    <a:solidFill>
                      <a:srgbClr val="FF0000"/>
                    </a:solidFill>
                  </a:rPr>
                  <a:t>Gaussian Integers</a:t>
                </a:r>
                <a:endParaRPr lang="en-US" dirty="0"/>
              </a:p>
              <a:p>
                <a:pPr marL="514350" indent="-514350">
                  <a:buFont typeface="+mj-lt"/>
                  <a:buAutoNum type="arabicPeriod"/>
                </a:pPr>
                <a:r>
                  <a:rPr lang="en-US" dirty="0"/>
                  <a:t>In the ordinal numbers every number </a:t>
                </a:r>
                <a14:m>
                  <m:oMath xmlns:m="http://schemas.openxmlformats.org/officeDocument/2006/math">
                    <m:r>
                      <a:rPr lang="en-US" b="0" i="1" smtClean="0">
                        <a:latin typeface="Cambria Math"/>
                      </a:rPr>
                      <m:t>𝑛</m:t>
                    </m:r>
                  </m:oMath>
                </a14:m>
                <a:r>
                  <a:rPr lang="en-US" dirty="0" smtClean="0"/>
                  <a:t> </a:t>
                </a:r>
                <a:r>
                  <a:rPr lang="en-US" dirty="0"/>
                  <a:t>has a successor </a:t>
                </a:r>
                <a14:m>
                  <m:oMath xmlns:m="http://schemas.openxmlformats.org/officeDocument/2006/math">
                    <m:r>
                      <a:rPr lang="en-US" b="0" i="1" smtClean="0">
                        <a:latin typeface="Cambria Math"/>
                      </a:rPr>
                      <m:t>𝑛</m:t>
                    </m:r>
                    <m:r>
                      <a:rPr lang="en-US" b="0" i="1" smtClean="0">
                        <a:latin typeface="Cambria Math"/>
                      </a:rPr>
                      <m:t>+1</m:t>
                    </m:r>
                  </m:oMath>
                </a14:m>
                <a:r>
                  <a:rPr lang="en-US" dirty="0" smtClean="0"/>
                  <a:t>. </a:t>
                </a:r>
                <a:r>
                  <a:rPr lang="en-US" dirty="0"/>
                  <a:t>In the surreal numbers every number </a:t>
                </a:r>
                <a14:m>
                  <m:oMath xmlns:m="http://schemas.openxmlformats.org/officeDocument/2006/math">
                    <m:r>
                      <a:rPr lang="en-US" b="0" i="1" smtClean="0">
                        <a:latin typeface="Cambria Math"/>
                      </a:rPr>
                      <m:t>𝑛</m:t>
                    </m:r>
                  </m:oMath>
                </a14:m>
                <a:r>
                  <a:rPr lang="en-US" dirty="0" smtClean="0"/>
                  <a:t> </a:t>
                </a:r>
                <a:r>
                  <a:rPr lang="en-US" dirty="0"/>
                  <a:t>also has a corresponding </a:t>
                </a:r>
                <a14:m>
                  <m:oMath xmlns:m="http://schemas.openxmlformats.org/officeDocument/2006/math">
                    <m:r>
                      <a:rPr lang="en-US" b="0" i="1" smtClean="0">
                        <a:latin typeface="Cambria Math"/>
                      </a:rPr>
                      <m:t>𝑛</m:t>
                    </m:r>
                    <m:r>
                      <a:rPr lang="en-US" b="0" i="1" smtClean="0">
                        <a:latin typeface="Cambria Math"/>
                      </a:rPr>
                      <m:t>−1</m:t>
                    </m:r>
                  </m:oMath>
                </a14:m>
                <a:r>
                  <a:rPr lang="en-US" dirty="0" smtClean="0"/>
                  <a:t>. </a:t>
                </a:r>
                <a:r>
                  <a:rPr lang="en-US" dirty="0"/>
                  <a:t>What is </a:t>
                </a:r>
                <a14:m>
                  <m:oMath xmlns:m="http://schemas.openxmlformats.org/officeDocument/2006/math">
                    <m:r>
                      <a:rPr lang="en-US" b="0" i="1" smtClean="0">
                        <a:latin typeface="Cambria Math"/>
                      </a:rPr>
                      <m:t>𝑛</m:t>
                    </m:r>
                    <m:r>
                      <a:rPr lang="en-US" b="0" i="1" smtClean="0">
                        <a:latin typeface="Cambria Math"/>
                      </a:rPr>
                      <m:t>−1</m:t>
                    </m:r>
                  </m:oMath>
                </a14:m>
                <a:r>
                  <a:rPr lang="en-US" dirty="0" smtClean="0"/>
                  <a:t> </a:t>
                </a:r>
                <a:r>
                  <a:rPr lang="en-US" dirty="0"/>
                  <a:t>called</a:t>
                </a:r>
                <a:r>
                  <a:rPr lang="en-US" dirty="0" smtClean="0"/>
                  <a:t>? </a:t>
                </a:r>
                <a:r>
                  <a:rPr lang="en-US" dirty="0" smtClean="0">
                    <a:solidFill>
                      <a:srgbClr val="FF0000"/>
                    </a:solidFill>
                  </a:rPr>
                  <a:t>Predecessor</a:t>
                </a:r>
                <a:endParaRPr lang="en-US" dirty="0"/>
              </a:p>
              <a:p>
                <a:pPr marL="514350" indent="-514350">
                  <a:buFont typeface="+mj-lt"/>
                  <a:buAutoNum type="arabicPeriod"/>
                </a:pPr>
                <a:r>
                  <a:rPr lang="en-US" dirty="0"/>
                  <a:t>In complex analysis it is common to map the plane to the punctured sphere, or vise versa. What is the term for this mapping</a:t>
                </a:r>
                <a:r>
                  <a:rPr lang="en-US" dirty="0" smtClean="0"/>
                  <a:t>? </a:t>
                </a:r>
                <a:r>
                  <a:rPr lang="en-US" dirty="0" smtClean="0">
                    <a:solidFill>
                      <a:srgbClr val="FF0000"/>
                    </a:solidFill>
                  </a:rPr>
                  <a:t>Stereographic Projection.</a:t>
                </a:r>
                <a:endParaRPr lang="en-US" dirty="0"/>
              </a:p>
              <a:p>
                <a:pPr marL="514350" indent="-514350">
                  <a:buFont typeface="+mj-lt"/>
                  <a:buAutoNum type="arabicPeriod"/>
                </a:pPr>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259" t="-2830" r="-519"/>
                </a:stretch>
              </a:blipFill>
            </p:spPr>
            <p:txBody>
              <a:bodyPr/>
              <a:lstStyle/>
              <a:p>
                <a:r>
                  <a:rPr lang="en-US">
                    <a:noFill/>
                  </a:rPr>
                  <a:t> </a:t>
                </a:r>
              </a:p>
            </p:txBody>
          </p:sp>
        </mc:Fallback>
      </mc:AlternateContent>
      <p:sp>
        <p:nvSpPr>
          <p:cNvPr id="4" name="Left Arrow 3">
            <a:hlinkClick r:id="rId3" action="ppaction://hlinksldjump"/>
          </p:cNvPr>
          <p:cNvSpPr/>
          <p:nvPr/>
        </p:nvSpPr>
        <p:spPr>
          <a:xfrm>
            <a:off x="7086600" y="5791200"/>
            <a:ext cx="1752600" cy="8382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Return</a:t>
            </a:r>
            <a:endParaRPr lang="en-US" dirty="0"/>
          </a:p>
        </p:txBody>
      </p:sp>
    </p:spTree>
    <p:extLst>
      <p:ext uri="{BB962C8B-B14F-4D97-AF65-F5344CB8AC3E}">
        <p14:creationId xmlns:p14="http://schemas.microsoft.com/office/powerpoint/2010/main" val="2921324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6750537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Real Numbers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62500" lnSpcReduction="20000"/>
              </a:bodyPr>
              <a:lstStyle/>
              <a:p>
                <a:pPr marL="514350" indent="-514350">
                  <a:buFont typeface="+mj-lt"/>
                  <a:buAutoNum type="arabicPeriod"/>
                </a:pPr>
                <a:r>
                  <a:rPr lang="en-US" dirty="0" smtClean="0"/>
                  <a:t>What </a:t>
                </a:r>
                <a:r>
                  <a:rPr lang="en-US" dirty="0"/>
                  <a:t>number, a one followed by 100 zeros, was first used by nine-year-old Milton </a:t>
                </a:r>
                <a:r>
                  <a:rPr lang="en-US" dirty="0" err="1"/>
                  <a:t>Sirotta</a:t>
                </a:r>
                <a:r>
                  <a:rPr lang="en-US" dirty="0"/>
                  <a:t> in 1940</a:t>
                </a:r>
                <a:r>
                  <a:rPr lang="en-US" dirty="0" smtClean="0"/>
                  <a:t>? </a:t>
                </a:r>
              </a:p>
              <a:p>
                <a:pPr marL="514350" indent="-514350">
                  <a:buFont typeface="+mj-lt"/>
                  <a:buAutoNum type="arabicPeriod"/>
                </a:pPr>
                <a:r>
                  <a:rPr lang="en-US" dirty="0" smtClean="0"/>
                  <a:t>What </a:t>
                </a:r>
                <a:r>
                  <a:rPr lang="en-US" dirty="0"/>
                  <a:t>is the 2 digit number whose cube root is the square root of the sum of its digits</a:t>
                </a:r>
                <a:r>
                  <a:rPr lang="en-US" dirty="0" smtClean="0"/>
                  <a:t>?</a:t>
                </a:r>
                <a:endParaRPr lang="en-US" dirty="0"/>
              </a:p>
              <a:p>
                <a:pPr marL="514350" indent="-514350">
                  <a:buFont typeface="+mj-lt"/>
                  <a:buAutoNum type="arabicPeriod"/>
                </a:pPr>
                <a14:m>
                  <m:oMath xmlns:m="http://schemas.openxmlformats.org/officeDocument/2006/math">
                    <m:r>
                      <a:rPr lang="en-US" i="1">
                        <a:latin typeface="Cambria Math"/>
                      </a:rPr>
                      <m:t>0.</m:t>
                    </m:r>
                    <m:acc>
                      <m:accPr>
                        <m:chr m:val="̅"/>
                        <m:ctrlPr>
                          <a:rPr lang="en-US" i="1">
                            <a:latin typeface="Cambria Math"/>
                          </a:rPr>
                        </m:ctrlPr>
                      </m:accPr>
                      <m:e>
                        <m:r>
                          <a:rPr lang="en-US" i="1">
                            <a:latin typeface="Cambria Math"/>
                          </a:rPr>
                          <m:t>9</m:t>
                        </m:r>
                      </m:e>
                    </m:acc>
                    <m:r>
                      <a:rPr lang="en-US" i="1">
                        <a:latin typeface="Cambria Math"/>
                      </a:rPr>
                      <m:t>=</m:t>
                    </m:r>
                  </m:oMath>
                </a14:m>
                <a:endParaRPr lang="en-US" dirty="0"/>
              </a:p>
              <a:p>
                <a:pPr marL="1143000" lvl="1" indent="-514350">
                  <a:buFont typeface="+mj-lt"/>
                  <a:buAutoNum type="alphaLcParenR"/>
                </a:pPr>
                <a14:m>
                  <m:oMath xmlns:m="http://schemas.openxmlformats.org/officeDocument/2006/math">
                    <m:r>
                      <a:rPr lang="en-US" i="1">
                        <a:latin typeface="Cambria Math"/>
                      </a:rPr>
                      <m:t>0.9090909…</m:t>
                    </m:r>
                  </m:oMath>
                </a14:m>
                <a:endParaRPr lang="en-US" dirty="0"/>
              </a:p>
              <a:p>
                <a:pPr marL="1143000" lvl="1" indent="-514350">
                  <a:buFont typeface="+mj-lt"/>
                  <a:buAutoNum type="alphaLcParenR"/>
                </a:pPr>
                <a14:m>
                  <m:oMath xmlns:m="http://schemas.openxmlformats.org/officeDocument/2006/math">
                    <m:r>
                      <a:rPr lang="en-US" i="1">
                        <a:latin typeface="Cambria Math"/>
                      </a:rPr>
                      <m:t>1</m:t>
                    </m:r>
                  </m:oMath>
                </a14:m>
                <a:endParaRPr lang="en-US" dirty="0"/>
              </a:p>
              <a:p>
                <a:pPr marL="1143000" lvl="1" indent="-514350">
                  <a:buFont typeface="+mj-lt"/>
                  <a:buAutoNum type="alphaLcParenR"/>
                </a:pPr>
                <a14:m>
                  <m:oMath xmlns:m="http://schemas.openxmlformats.org/officeDocument/2006/math">
                    <m:rad>
                      <m:radPr>
                        <m:degHide m:val="on"/>
                        <m:ctrlPr>
                          <a:rPr lang="en-US" i="1">
                            <a:latin typeface="Cambria Math"/>
                          </a:rPr>
                        </m:ctrlPr>
                      </m:radPr>
                      <m:deg/>
                      <m:e>
                        <m:r>
                          <a:rPr lang="en-US" i="1">
                            <a:latin typeface="Cambria Math"/>
                          </a:rPr>
                          <m:t>0.9+</m:t>
                        </m:r>
                        <m:rad>
                          <m:radPr>
                            <m:degHide m:val="on"/>
                            <m:ctrlPr>
                              <a:rPr lang="en-US" i="1">
                                <a:latin typeface="Cambria Math"/>
                              </a:rPr>
                            </m:ctrlPr>
                          </m:radPr>
                          <m:deg/>
                          <m:e>
                            <m:r>
                              <a:rPr lang="en-US" i="1">
                                <a:latin typeface="Cambria Math"/>
                              </a:rPr>
                              <m:t>0.9+</m:t>
                            </m:r>
                            <m:rad>
                              <m:radPr>
                                <m:degHide m:val="on"/>
                                <m:ctrlPr>
                                  <a:rPr lang="en-US" i="1">
                                    <a:latin typeface="Cambria Math"/>
                                  </a:rPr>
                                </m:ctrlPr>
                              </m:radPr>
                              <m:deg/>
                              <m:e>
                                <m:r>
                                  <a:rPr lang="en-US" i="1">
                                    <a:latin typeface="Cambria Math"/>
                                  </a:rPr>
                                  <m:t>0.9+⋯</m:t>
                                </m:r>
                              </m:e>
                            </m:rad>
                          </m:e>
                        </m:rad>
                      </m:e>
                    </m:rad>
                  </m:oMath>
                </a14:m>
                <a:endParaRPr lang="en-US" dirty="0"/>
              </a:p>
              <a:p>
                <a:pPr marL="1143000" lvl="1" indent="-514350">
                  <a:buFont typeface="+mj-lt"/>
                  <a:buAutoNum type="alphaLcParenR"/>
                </a:pPr>
                <a14:m>
                  <m:oMath xmlns:m="http://schemas.openxmlformats.org/officeDocument/2006/math">
                    <m:r>
                      <a:rPr lang="en-US" i="1">
                        <a:latin typeface="Cambria Math"/>
                      </a:rPr>
                      <m:t>1−</m:t>
                    </m:r>
                    <m:r>
                      <a:rPr lang="en-US" i="1">
                        <a:latin typeface="Cambria Math"/>
                      </a:rPr>
                      <m:t>𝜀</m:t>
                    </m:r>
                  </m:oMath>
                </a14:m>
                <a:r>
                  <a:rPr lang="en-US" dirty="0"/>
                  <a:t>, where </a:t>
                </a:r>
                <a14:m>
                  <m:oMath xmlns:m="http://schemas.openxmlformats.org/officeDocument/2006/math">
                    <m:r>
                      <a:rPr lang="en-US" i="1">
                        <a:latin typeface="Cambria Math"/>
                      </a:rPr>
                      <m:t>𝜀</m:t>
                    </m:r>
                    <m:r>
                      <a:rPr lang="en-US" i="1">
                        <a:latin typeface="Cambria Math"/>
                      </a:rPr>
                      <m:t>=0.000⋯001</m:t>
                    </m:r>
                  </m:oMath>
                </a14:m>
                <a:r>
                  <a:rPr lang="en-US" dirty="0"/>
                  <a:t>.</a:t>
                </a:r>
              </a:p>
              <a:p>
                <a:pPr marL="514350" indent="-514350">
                  <a:buFont typeface="+mj-lt"/>
                  <a:buAutoNum type="arabicPeriod"/>
                </a:pPr>
                <a:r>
                  <a:rPr lang="en-US" dirty="0"/>
                  <a:t>What number made the 1980 Guinness Book of World Records for the largest number used in a serious mathematical proof? (Hint: this number is often cited as the largest number used in a proof. While it once was, other larger numbers now old that title.)</a:t>
                </a:r>
              </a:p>
              <a:p>
                <a:pPr marL="514350" indent="-514350">
                  <a:buFont typeface="+mj-lt"/>
                  <a:buAutoNum type="arabicPeriod"/>
                </a:pPr>
                <a:r>
                  <a:rPr lang="en-US" dirty="0"/>
                  <a:t>Which is the largest: </a:t>
                </a:r>
                <a14:m>
                  <m:oMath xmlns:m="http://schemas.openxmlformats.org/officeDocument/2006/math">
                    <m:sSup>
                      <m:sSupPr>
                        <m:ctrlPr>
                          <a:rPr lang="en-US" i="1">
                            <a:latin typeface="Cambria Math"/>
                          </a:rPr>
                        </m:ctrlPr>
                      </m:sSupPr>
                      <m:e>
                        <m:r>
                          <a:rPr lang="en-US" i="1">
                            <a:latin typeface="Cambria Math"/>
                          </a:rPr>
                          <m:t>𝑒</m:t>
                        </m:r>
                      </m:e>
                      <m:sup>
                        <m:r>
                          <a:rPr lang="en-US" i="1">
                            <a:latin typeface="Cambria Math"/>
                          </a:rPr>
                          <m:t>𝜋</m:t>
                        </m:r>
                      </m:sup>
                    </m:sSup>
                  </m:oMath>
                </a14:m>
                <a:r>
                  <a:rPr lang="en-US" dirty="0"/>
                  <a:t>, </a:t>
                </a:r>
                <a14:m>
                  <m:oMath xmlns:m="http://schemas.openxmlformats.org/officeDocument/2006/math">
                    <m:sSup>
                      <m:sSupPr>
                        <m:ctrlPr>
                          <a:rPr lang="en-US" i="1">
                            <a:latin typeface="Cambria Math"/>
                          </a:rPr>
                        </m:ctrlPr>
                      </m:sSupPr>
                      <m:e>
                        <m:r>
                          <a:rPr lang="en-US" i="1">
                            <a:latin typeface="Cambria Math"/>
                          </a:rPr>
                          <m:t>𝜋</m:t>
                        </m:r>
                      </m:e>
                      <m:sup>
                        <m:r>
                          <a:rPr lang="en-US" i="1">
                            <a:latin typeface="Cambria Math"/>
                          </a:rPr>
                          <m:t>𝑒</m:t>
                        </m:r>
                      </m:sup>
                    </m:sSup>
                    <m:r>
                      <a:rPr lang="en-US" i="1">
                        <a:latin typeface="Cambria Math"/>
                      </a:rPr>
                      <m:t>, </m:t>
                    </m:r>
                    <m:r>
                      <a:rPr lang="en-US" i="1">
                        <a:latin typeface="Cambria Math"/>
                      </a:rPr>
                      <m:t>𝜋</m:t>
                    </m:r>
                    <m:r>
                      <a:rPr lang="en-US" i="1">
                        <a:latin typeface="Cambria Math"/>
                      </a:rPr>
                      <m:t>𝑒</m:t>
                    </m:r>
                  </m:oMath>
                </a14:m>
                <a:r>
                  <a:rPr lang="en-US" dirty="0"/>
                  <a:t>, or </a:t>
                </a:r>
                <a14:m>
                  <m:oMath xmlns:m="http://schemas.openxmlformats.org/officeDocument/2006/math">
                    <m:r>
                      <m:rPr>
                        <m:sty m:val="p"/>
                      </m:rPr>
                      <a:rPr lang="en-US">
                        <a:latin typeface="Cambria Math"/>
                      </a:rPr>
                      <m:t>Γ</m:t>
                    </m:r>
                    <m:d>
                      <m:dPr>
                        <m:ctrlPr>
                          <a:rPr lang="en-US" i="1">
                            <a:latin typeface="Cambria Math"/>
                          </a:rPr>
                        </m:ctrlPr>
                      </m:dPr>
                      <m:e>
                        <m:r>
                          <a:rPr lang="en-US" i="1">
                            <a:latin typeface="Cambria Math"/>
                          </a:rPr>
                          <m:t>𝜋</m:t>
                        </m:r>
                      </m:e>
                    </m:d>
                  </m:oMath>
                </a14:m>
                <a:r>
                  <a:rPr lang="en-US" dirty="0"/>
                  <a:t>?</a:t>
                </a:r>
              </a:p>
              <a:p>
                <a:pPr marL="514350" indent="-514350">
                  <a:buFont typeface="+mj-lt"/>
                  <a:buAutoNum type="arabicPeriod"/>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741" t="-2022" r="-1185"/>
                </a:stretch>
              </a:blipFill>
            </p:spPr>
            <p:txBody>
              <a:bodyPr/>
              <a:lstStyle/>
              <a:p>
                <a:r>
                  <a:rPr lang="en-US">
                    <a:noFill/>
                  </a:rPr>
                  <a:t> </a:t>
                </a:r>
              </a:p>
            </p:txBody>
          </p:sp>
        </mc:Fallback>
      </mc:AlternateContent>
      <p:sp>
        <p:nvSpPr>
          <p:cNvPr id="4" name="Left Arrow 3">
            <a:hlinkClick r:id="rId3" action="ppaction://hlinksldjump"/>
          </p:cNvPr>
          <p:cNvSpPr/>
          <p:nvPr/>
        </p:nvSpPr>
        <p:spPr>
          <a:xfrm>
            <a:off x="7086600" y="5791200"/>
            <a:ext cx="1752600" cy="8382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Return</a:t>
            </a:r>
            <a:endParaRPr lang="en-US" dirty="0"/>
          </a:p>
        </p:txBody>
      </p:sp>
    </p:spTree>
    <p:extLst>
      <p:ext uri="{BB962C8B-B14F-4D97-AF65-F5344CB8AC3E}">
        <p14:creationId xmlns:p14="http://schemas.microsoft.com/office/powerpoint/2010/main" val="3299468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500"/>
                                        <p:tgtEl>
                                          <p:spTgt spid="3">
                                            <p:txEl>
                                              <p:pRg st="6" end="6"/>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3">
                                            <p:txEl>
                                              <p:pRg st="7" end="7"/>
                                            </p:txEl>
                                          </p:spTgt>
                                        </p:tgtEl>
                                        <p:attrNameLst>
                                          <p:attrName>style.visibility</p:attrName>
                                        </p:attrNameLst>
                                      </p:cBhvr>
                                      <p:to>
                                        <p:strVal val="visible"/>
                                      </p:to>
                                    </p:set>
                                    <p:animEffect transition="in" filter="fade">
                                      <p:cBhvr>
                                        <p:cTn id="34" dur="500"/>
                                        <p:tgtEl>
                                          <p:spTgt spid="3">
                                            <p:txEl>
                                              <p:pRg st="7" end="7"/>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Effect transition="in" filter="fade">
                                      <p:cBhvr>
                                        <p:cTn id="39"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Real Numbers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62500" lnSpcReduction="20000"/>
              </a:bodyPr>
              <a:lstStyle/>
              <a:p>
                <a:pPr marL="514350" indent="-514350">
                  <a:buFont typeface="+mj-lt"/>
                  <a:buAutoNum type="arabicPeriod"/>
                </a:pPr>
                <a:r>
                  <a:rPr lang="en-US" dirty="0" smtClean="0"/>
                  <a:t>What </a:t>
                </a:r>
                <a:r>
                  <a:rPr lang="en-US" dirty="0"/>
                  <a:t>number, a one followed by 100 zeros, was first used by nine-year-old Milton </a:t>
                </a:r>
                <a:r>
                  <a:rPr lang="en-US" dirty="0" err="1"/>
                  <a:t>Sirotta</a:t>
                </a:r>
                <a:r>
                  <a:rPr lang="en-US" dirty="0"/>
                  <a:t> in 1940</a:t>
                </a:r>
                <a:r>
                  <a:rPr lang="en-US" dirty="0" smtClean="0"/>
                  <a:t>? </a:t>
                </a:r>
                <a:r>
                  <a:rPr lang="en-US" dirty="0" smtClean="0">
                    <a:solidFill>
                      <a:srgbClr val="FF0000"/>
                    </a:solidFill>
                  </a:rPr>
                  <a:t>Googol</a:t>
                </a:r>
                <a:endParaRPr lang="en-US" dirty="0" smtClean="0"/>
              </a:p>
              <a:p>
                <a:pPr marL="514350" indent="-514350">
                  <a:buFont typeface="+mj-lt"/>
                  <a:buAutoNum type="arabicPeriod"/>
                </a:pPr>
                <a:r>
                  <a:rPr lang="en-US" dirty="0" smtClean="0"/>
                  <a:t>What </a:t>
                </a:r>
                <a:r>
                  <a:rPr lang="en-US" dirty="0"/>
                  <a:t>is the 2 digit number whose cube root is the square root of the sum of its digits</a:t>
                </a:r>
                <a:r>
                  <a:rPr lang="en-US" dirty="0" smtClean="0"/>
                  <a:t>? </a:t>
                </a:r>
                <a:r>
                  <a:rPr lang="en-US" dirty="0" smtClean="0">
                    <a:solidFill>
                      <a:srgbClr val="FF0000"/>
                    </a:solidFill>
                  </a:rPr>
                  <a:t>27</a:t>
                </a:r>
                <a:endParaRPr lang="en-US" dirty="0"/>
              </a:p>
              <a:p>
                <a:pPr marL="514350" indent="-514350">
                  <a:buFont typeface="+mj-lt"/>
                  <a:buAutoNum type="arabicPeriod"/>
                </a:pPr>
                <a14:m>
                  <m:oMath xmlns:m="http://schemas.openxmlformats.org/officeDocument/2006/math">
                    <m:r>
                      <a:rPr lang="en-US" i="1">
                        <a:latin typeface="Cambria Math"/>
                      </a:rPr>
                      <m:t>0.</m:t>
                    </m:r>
                    <m:acc>
                      <m:accPr>
                        <m:chr m:val="̅"/>
                        <m:ctrlPr>
                          <a:rPr lang="en-US" i="1">
                            <a:latin typeface="Cambria Math"/>
                          </a:rPr>
                        </m:ctrlPr>
                      </m:accPr>
                      <m:e>
                        <m:r>
                          <a:rPr lang="en-US" i="1">
                            <a:latin typeface="Cambria Math"/>
                          </a:rPr>
                          <m:t>9</m:t>
                        </m:r>
                      </m:e>
                    </m:acc>
                    <m:r>
                      <a:rPr lang="en-US" i="1">
                        <a:latin typeface="Cambria Math"/>
                      </a:rPr>
                      <m:t>=</m:t>
                    </m:r>
                  </m:oMath>
                </a14:m>
                <a:endParaRPr lang="en-US" dirty="0"/>
              </a:p>
              <a:p>
                <a:pPr marL="1143000" lvl="1" indent="-514350">
                  <a:buFont typeface="+mj-lt"/>
                  <a:buAutoNum type="alphaLcParenR"/>
                </a:pPr>
                <a14:m>
                  <m:oMath xmlns:m="http://schemas.openxmlformats.org/officeDocument/2006/math">
                    <m:r>
                      <a:rPr lang="en-US" i="1">
                        <a:latin typeface="Cambria Math"/>
                      </a:rPr>
                      <m:t>0.9090909…</m:t>
                    </m:r>
                  </m:oMath>
                </a14:m>
                <a:endParaRPr lang="en-US" dirty="0"/>
              </a:p>
              <a:p>
                <a:pPr marL="1143000" lvl="1" indent="-514350">
                  <a:buFont typeface="+mj-lt"/>
                  <a:buAutoNum type="alphaLcParenR"/>
                </a:pPr>
                <a14:m>
                  <m:oMath xmlns:m="http://schemas.openxmlformats.org/officeDocument/2006/math">
                    <m:r>
                      <a:rPr lang="en-US" i="1" smtClean="0">
                        <a:solidFill>
                          <a:srgbClr val="FF0000"/>
                        </a:solidFill>
                        <a:latin typeface="Cambria Math"/>
                      </a:rPr>
                      <m:t>1</m:t>
                    </m:r>
                  </m:oMath>
                </a14:m>
                <a:endParaRPr lang="en-US" dirty="0">
                  <a:solidFill>
                    <a:srgbClr val="FF0000"/>
                  </a:solidFill>
                </a:endParaRPr>
              </a:p>
              <a:p>
                <a:pPr marL="1143000" lvl="1" indent="-514350">
                  <a:buFont typeface="+mj-lt"/>
                  <a:buAutoNum type="alphaLcParenR"/>
                </a:pPr>
                <a14:m>
                  <m:oMath xmlns:m="http://schemas.openxmlformats.org/officeDocument/2006/math">
                    <m:rad>
                      <m:radPr>
                        <m:degHide m:val="on"/>
                        <m:ctrlPr>
                          <a:rPr lang="en-US" i="1">
                            <a:latin typeface="Cambria Math"/>
                          </a:rPr>
                        </m:ctrlPr>
                      </m:radPr>
                      <m:deg/>
                      <m:e>
                        <m:r>
                          <a:rPr lang="en-US" i="1">
                            <a:latin typeface="Cambria Math"/>
                          </a:rPr>
                          <m:t>0.9+</m:t>
                        </m:r>
                        <m:rad>
                          <m:radPr>
                            <m:degHide m:val="on"/>
                            <m:ctrlPr>
                              <a:rPr lang="en-US" i="1">
                                <a:latin typeface="Cambria Math"/>
                              </a:rPr>
                            </m:ctrlPr>
                          </m:radPr>
                          <m:deg/>
                          <m:e>
                            <m:r>
                              <a:rPr lang="en-US" i="1">
                                <a:latin typeface="Cambria Math"/>
                              </a:rPr>
                              <m:t>0.9+</m:t>
                            </m:r>
                            <m:rad>
                              <m:radPr>
                                <m:degHide m:val="on"/>
                                <m:ctrlPr>
                                  <a:rPr lang="en-US" i="1">
                                    <a:latin typeface="Cambria Math"/>
                                  </a:rPr>
                                </m:ctrlPr>
                              </m:radPr>
                              <m:deg/>
                              <m:e>
                                <m:r>
                                  <a:rPr lang="en-US" i="1">
                                    <a:latin typeface="Cambria Math"/>
                                  </a:rPr>
                                  <m:t>0.9+⋯</m:t>
                                </m:r>
                              </m:e>
                            </m:rad>
                          </m:e>
                        </m:rad>
                      </m:e>
                    </m:rad>
                  </m:oMath>
                </a14:m>
                <a:endParaRPr lang="en-US" dirty="0"/>
              </a:p>
              <a:p>
                <a:pPr marL="1143000" lvl="1" indent="-514350">
                  <a:buFont typeface="+mj-lt"/>
                  <a:buAutoNum type="alphaLcParenR"/>
                </a:pPr>
                <a14:m>
                  <m:oMath xmlns:m="http://schemas.openxmlformats.org/officeDocument/2006/math">
                    <m:r>
                      <a:rPr lang="en-US" i="1">
                        <a:latin typeface="Cambria Math"/>
                      </a:rPr>
                      <m:t>1−</m:t>
                    </m:r>
                    <m:r>
                      <a:rPr lang="en-US" i="1">
                        <a:latin typeface="Cambria Math"/>
                      </a:rPr>
                      <m:t>𝜀</m:t>
                    </m:r>
                  </m:oMath>
                </a14:m>
                <a:r>
                  <a:rPr lang="en-US" dirty="0"/>
                  <a:t>, where </a:t>
                </a:r>
                <a14:m>
                  <m:oMath xmlns:m="http://schemas.openxmlformats.org/officeDocument/2006/math">
                    <m:r>
                      <a:rPr lang="en-US" i="1">
                        <a:latin typeface="Cambria Math"/>
                      </a:rPr>
                      <m:t>𝜀</m:t>
                    </m:r>
                    <m:r>
                      <a:rPr lang="en-US" i="1">
                        <a:latin typeface="Cambria Math"/>
                      </a:rPr>
                      <m:t>=0.000⋯001</m:t>
                    </m:r>
                  </m:oMath>
                </a14:m>
                <a:r>
                  <a:rPr lang="en-US" dirty="0"/>
                  <a:t>.</a:t>
                </a:r>
              </a:p>
              <a:p>
                <a:pPr marL="514350" indent="-514350">
                  <a:buFont typeface="+mj-lt"/>
                  <a:buAutoNum type="arabicPeriod"/>
                </a:pPr>
                <a:r>
                  <a:rPr lang="en-US" dirty="0"/>
                  <a:t>What number made the 1980 Guinness Book of World Records for the largest number used in a serious mathematical proof? (Hint: this number is often cited as the largest number used in a proof. While it once was, other larger numbers now old that title</a:t>
                </a:r>
                <a:r>
                  <a:rPr lang="en-US" dirty="0" smtClean="0"/>
                  <a:t>.) </a:t>
                </a:r>
                <a:r>
                  <a:rPr lang="en-US" dirty="0" smtClean="0">
                    <a:solidFill>
                      <a:srgbClr val="FF0000"/>
                    </a:solidFill>
                  </a:rPr>
                  <a:t>Graham’s Number</a:t>
                </a:r>
                <a:endParaRPr lang="en-US" dirty="0"/>
              </a:p>
              <a:p>
                <a:pPr marL="514350" indent="-514350">
                  <a:buFont typeface="+mj-lt"/>
                  <a:buAutoNum type="arabicPeriod"/>
                </a:pPr>
                <a:r>
                  <a:rPr lang="en-US" dirty="0"/>
                  <a:t>Which is the largest:</a:t>
                </a:r>
                <a:r>
                  <a:rPr lang="en-US" dirty="0" smtClean="0">
                    <a:solidFill>
                      <a:srgbClr val="FF0000"/>
                    </a:solidFill>
                  </a:rPr>
                  <a:t> </a:t>
                </a:r>
                <a14:m>
                  <m:oMath xmlns:m="http://schemas.openxmlformats.org/officeDocument/2006/math">
                    <m:sSup>
                      <m:sSupPr>
                        <m:ctrlPr>
                          <a:rPr lang="en-US" i="1">
                            <a:solidFill>
                              <a:srgbClr val="FF0000"/>
                            </a:solidFill>
                            <a:latin typeface="Cambria Math"/>
                          </a:rPr>
                        </m:ctrlPr>
                      </m:sSupPr>
                      <m:e>
                        <m:r>
                          <a:rPr lang="en-US" i="1">
                            <a:solidFill>
                              <a:srgbClr val="FF0000"/>
                            </a:solidFill>
                            <a:latin typeface="Cambria Math"/>
                          </a:rPr>
                          <m:t>𝑒</m:t>
                        </m:r>
                      </m:e>
                      <m:sup>
                        <m:r>
                          <a:rPr lang="en-US" i="1">
                            <a:solidFill>
                              <a:srgbClr val="FF0000"/>
                            </a:solidFill>
                            <a:latin typeface="Cambria Math"/>
                          </a:rPr>
                          <m:t>𝜋</m:t>
                        </m:r>
                      </m:sup>
                    </m:sSup>
                  </m:oMath>
                </a14:m>
                <a:r>
                  <a:rPr lang="en-US" dirty="0"/>
                  <a:t>, </a:t>
                </a:r>
                <a14:m>
                  <m:oMath xmlns:m="http://schemas.openxmlformats.org/officeDocument/2006/math">
                    <m:sSup>
                      <m:sSupPr>
                        <m:ctrlPr>
                          <a:rPr lang="en-US" i="1" smtClean="0">
                            <a:latin typeface="Cambria Math"/>
                          </a:rPr>
                        </m:ctrlPr>
                      </m:sSupPr>
                      <m:e>
                        <m:r>
                          <a:rPr lang="en-US" i="1">
                            <a:latin typeface="Cambria Math"/>
                          </a:rPr>
                          <m:t>𝜋</m:t>
                        </m:r>
                      </m:e>
                      <m:sup>
                        <m:r>
                          <a:rPr lang="en-US" i="1">
                            <a:latin typeface="Cambria Math"/>
                          </a:rPr>
                          <m:t>𝑒</m:t>
                        </m:r>
                      </m:sup>
                    </m:sSup>
                    <m:r>
                      <a:rPr lang="en-US" i="1">
                        <a:latin typeface="Cambria Math"/>
                      </a:rPr>
                      <m:t>, </m:t>
                    </m:r>
                    <m:r>
                      <a:rPr lang="en-US" i="1">
                        <a:latin typeface="Cambria Math"/>
                      </a:rPr>
                      <m:t>𝜋</m:t>
                    </m:r>
                    <m:r>
                      <a:rPr lang="en-US" i="1">
                        <a:latin typeface="Cambria Math"/>
                      </a:rPr>
                      <m:t>𝑒</m:t>
                    </m:r>
                  </m:oMath>
                </a14:m>
                <a:r>
                  <a:rPr lang="en-US" dirty="0"/>
                  <a:t>, or </a:t>
                </a:r>
                <a14:m>
                  <m:oMath xmlns:m="http://schemas.openxmlformats.org/officeDocument/2006/math">
                    <m:r>
                      <m:rPr>
                        <m:sty m:val="p"/>
                      </m:rPr>
                      <a:rPr lang="en-US">
                        <a:latin typeface="Cambria Math"/>
                      </a:rPr>
                      <m:t>Γ</m:t>
                    </m:r>
                    <m:d>
                      <m:dPr>
                        <m:ctrlPr>
                          <a:rPr lang="en-US" i="1">
                            <a:latin typeface="Cambria Math"/>
                          </a:rPr>
                        </m:ctrlPr>
                      </m:dPr>
                      <m:e>
                        <m:r>
                          <a:rPr lang="en-US" i="1">
                            <a:latin typeface="Cambria Math"/>
                          </a:rPr>
                          <m:t>𝜋</m:t>
                        </m:r>
                      </m:e>
                    </m:d>
                  </m:oMath>
                </a14:m>
                <a:r>
                  <a:rPr lang="en-US" dirty="0"/>
                  <a:t>?</a:t>
                </a:r>
                <a:r>
                  <a:rPr lang="en-US" dirty="0" smtClean="0"/>
                  <a:t> </a:t>
                </a:r>
                <a:endParaRPr lang="en-US" dirty="0"/>
              </a:p>
              <a:p>
                <a:pPr marL="514350" indent="-514350">
                  <a:buFont typeface="+mj-lt"/>
                  <a:buAutoNum type="arabicPeriod"/>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741" t="-2022" r="-1185"/>
                </a:stretch>
              </a:blipFill>
            </p:spPr>
            <p:txBody>
              <a:bodyPr/>
              <a:lstStyle/>
              <a:p>
                <a:r>
                  <a:rPr lang="en-US">
                    <a:noFill/>
                  </a:rPr>
                  <a:t> </a:t>
                </a:r>
              </a:p>
            </p:txBody>
          </p:sp>
        </mc:Fallback>
      </mc:AlternateContent>
      <p:sp>
        <p:nvSpPr>
          <p:cNvPr id="4" name="Left Arrow 3">
            <a:hlinkClick r:id="rId3" action="ppaction://hlinksldjump"/>
          </p:cNvPr>
          <p:cNvSpPr/>
          <p:nvPr/>
        </p:nvSpPr>
        <p:spPr>
          <a:xfrm>
            <a:off x="7086600" y="5791200"/>
            <a:ext cx="1752600" cy="8382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Return</a:t>
            </a:r>
            <a:endParaRPr lang="en-US" dirty="0"/>
          </a:p>
        </p:txBody>
      </p:sp>
    </p:spTree>
    <p:extLst>
      <p:ext uri="{BB962C8B-B14F-4D97-AF65-F5344CB8AC3E}">
        <p14:creationId xmlns:p14="http://schemas.microsoft.com/office/powerpoint/2010/main" val="3864244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fade">
                                      <p:cBhvr>
                                        <p:cTn id="25" dur="500"/>
                                        <p:tgtEl>
                                          <p:spTgt spid="3">
                                            <p:txEl>
                                              <p:pRg st="6" end="6"/>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fade">
                                      <p:cBhvr>
                                        <p:cTn id="28" dur="500"/>
                                        <p:tgtEl>
                                          <p:spTgt spid="3">
                                            <p:txEl>
                                              <p:pRg st="7" end="7"/>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Effect transition="in" filter="fade">
                                      <p:cBhvr>
                                        <p:cTn id="31"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6750537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 Information</a:t>
            </a:r>
            <a:endParaRPr lang="en-US" dirty="0"/>
          </a:p>
        </p:txBody>
      </p:sp>
      <p:sp>
        <p:nvSpPr>
          <p:cNvPr id="3" name="Content Placeholder 2"/>
          <p:cNvSpPr>
            <a:spLocks noGrp="1"/>
          </p:cNvSpPr>
          <p:nvPr>
            <p:ph idx="1"/>
          </p:nvPr>
        </p:nvSpPr>
        <p:spPr>
          <a:xfrm>
            <a:off x="457200" y="1295401"/>
            <a:ext cx="8229600" cy="3657600"/>
          </a:xfrm>
        </p:spPr>
        <p:txBody>
          <a:bodyPr>
            <a:normAutofit/>
          </a:bodyPr>
          <a:lstStyle/>
          <a:p>
            <a:r>
              <a:rPr lang="en-US" dirty="0" smtClean="0"/>
              <a:t>Created in 2013 by Dr. Jeffrey </a:t>
            </a:r>
            <a:r>
              <a:rPr lang="en-US" dirty="0" err="1" smtClean="0"/>
              <a:t>Beyerl</a:t>
            </a:r>
            <a:r>
              <a:rPr lang="en-US" dirty="0" smtClean="0"/>
              <a:t> for use in the math club at the University of Central Arkansas</a:t>
            </a:r>
          </a:p>
          <a:p>
            <a:r>
              <a:rPr lang="en-US" dirty="0" smtClean="0"/>
              <a:t>This is just a PowerPoint with internal hyperlinks, </a:t>
            </a:r>
            <a:r>
              <a:rPr lang="en-US" dirty="0" smtClean="0"/>
              <a:t>but of course like anything you download from the internet: use at your own risk. </a:t>
            </a:r>
          </a:p>
        </p:txBody>
      </p:sp>
      <p:pic>
        <p:nvPicPr>
          <p:cNvPr id="32772" name="Picture 4"/>
          <p:cNvPicPr>
            <a:picLocks noChangeAspect="1" noChangeArrowheads="1"/>
          </p:cNvPicPr>
          <p:nvPr/>
        </p:nvPicPr>
        <p:blipFill rotWithShape="1">
          <a:blip r:embed="rId2">
            <a:clrChange>
              <a:clrFrom>
                <a:srgbClr val="F7F8FF"/>
              </a:clrFrom>
              <a:clrTo>
                <a:srgbClr val="F7F8FF">
                  <a:alpha val="0"/>
                </a:srgbClr>
              </a:clrTo>
            </a:clrChange>
            <a:extLst>
              <a:ext uri="{28A0092B-C50C-407E-A947-70E740481C1C}">
                <a14:useLocalDpi xmlns:a14="http://schemas.microsoft.com/office/drawing/2010/main" val="0"/>
              </a:ext>
            </a:extLst>
          </a:blip>
          <a:srcRect l="28170" t="42534" r="11441" b="35961"/>
          <a:stretch/>
        </p:blipFill>
        <p:spPr bwMode="auto">
          <a:xfrm>
            <a:off x="332508" y="4987636"/>
            <a:ext cx="8589819" cy="164407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425200939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a:hlinkClick r:id="rId2" action="ppaction://hlinksldjump"/>
          </p:cNvPr>
          <p:cNvSpPr/>
          <p:nvPr/>
        </p:nvSpPr>
        <p:spPr>
          <a:xfrm>
            <a:off x="220980" y="1371600"/>
            <a:ext cx="2377440" cy="10972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Geometry</a:t>
            </a:r>
            <a:endParaRPr lang="en-US" dirty="0"/>
          </a:p>
        </p:txBody>
      </p:sp>
      <p:sp>
        <p:nvSpPr>
          <p:cNvPr id="5" name="Rounded Rectangle 4">
            <a:hlinkClick r:id="rId3" action="ppaction://hlinksldjump"/>
          </p:cNvPr>
          <p:cNvSpPr/>
          <p:nvPr/>
        </p:nvSpPr>
        <p:spPr>
          <a:xfrm>
            <a:off x="233680" y="3505200"/>
            <a:ext cx="2377440" cy="10972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Algebra</a:t>
            </a:r>
            <a:endParaRPr lang="en-US" dirty="0"/>
          </a:p>
        </p:txBody>
      </p:sp>
      <p:sp>
        <p:nvSpPr>
          <p:cNvPr id="6" name="Rounded Rectangle 5">
            <a:hlinkClick r:id="rId4" action="ppaction://hlinksldjump"/>
          </p:cNvPr>
          <p:cNvSpPr/>
          <p:nvPr/>
        </p:nvSpPr>
        <p:spPr>
          <a:xfrm>
            <a:off x="1300480" y="5379720"/>
            <a:ext cx="2377440" cy="10972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Calculus</a:t>
            </a:r>
            <a:endParaRPr lang="en-US" dirty="0"/>
          </a:p>
        </p:txBody>
      </p:sp>
      <p:sp>
        <p:nvSpPr>
          <p:cNvPr id="7" name="Rounded Rectangle 6">
            <a:hlinkClick r:id="rId5" action="ppaction://hlinksldjump"/>
          </p:cNvPr>
          <p:cNvSpPr/>
          <p:nvPr/>
        </p:nvSpPr>
        <p:spPr>
          <a:xfrm>
            <a:off x="5791200" y="609600"/>
            <a:ext cx="2377440" cy="10972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Real Numbers</a:t>
            </a:r>
            <a:endParaRPr lang="en-US" dirty="0"/>
          </a:p>
        </p:txBody>
      </p:sp>
      <p:sp>
        <p:nvSpPr>
          <p:cNvPr id="8" name="Rounded Rectangle 7">
            <a:hlinkClick r:id="rId6" action="ppaction://hlinksldjump"/>
          </p:cNvPr>
          <p:cNvSpPr/>
          <p:nvPr/>
        </p:nvSpPr>
        <p:spPr>
          <a:xfrm>
            <a:off x="6728460" y="2171700"/>
            <a:ext cx="2377440" cy="10972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Nonreal</a:t>
            </a:r>
            <a:r>
              <a:rPr lang="en-US" dirty="0" smtClean="0"/>
              <a:t> Numbers</a:t>
            </a:r>
            <a:endParaRPr lang="en-US" dirty="0"/>
          </a:p>
        </p:txBody>
      </p:sp>
      <p:sp>
        <p:nvSpPr>
          <p:cNvPr id="9" name="Rounded Rectangle 8">
            <a:hlinkClick r:id="rId7" action="ppaction://hlinksldjump"/>
          </p:cNvPr>
          <p:cNvSpPr/>
          <p:nvPr/>
        </p:nvSpPr>
        <p:spPr>
          <a:xfrm>
            <a:off x="6728460" y="3962400"/>
            <a:ext cx="2377440" cy="10972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Games</a:t>
            </a:r>
            <a:endParaRPr lang="en-US" dirty="0"/>
          </a:p>
        </p:txBody>
      </p:sp>
      <p:sp>
        <p:nvSpPr>
          <p:cNvPr id="10" name="Rounded Rectangle 9">
            <a:hlinkClick r:id="rId8" action="ppaction://hlinksldjump"/>
          </p:cNvPr>
          <p:cNvSpPr/>
          <p:nvPr/>
        </p:nvSpPr>
        <p:spPr>
          <a:xfrm>
            <a:off x="2623820" y="236220"/>
            <a:ext cx="2377440" cy="10972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Probability</a:t>
            </a:r>
            <a:endParaRPr lang="en-US" dirty="0"/>
          </a:p>
        </p:txBody>
      </p:sp>
      <p:sp>
        <p:nvSpPr>
          <p:cNvPr id="11" name="Rounded Rectangle 10">
            <a:hlinkClick r:id="rId9" action="ppaction://hlinksldjump"/>
          </p:cNvPr>
          <p:cNvSpPr/>
          <p:nvPr/>
        </p:nvSpPr>
        <p:spPr>
          <a:xfrm>
            <a:off x="4572000" y="5420360"/>
            <a:ext cx="2377440" cy="10972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Notation</a:t>
            </a:r>
            <a:endParaRPr lang="en-US" dirty="0"/>
          </a:p>
        </p:txBody>
      </p:sp>
    </p:spTree>
    <p:extLst>
      <p:ext uri="{BB962C8B-B14F-4D97-AF65-F5344CB8AC3E}">
        <p14:creationId xmlns:p14="http://schemas.microsoft.com/office/powerpoint/2010/main" val="11453885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Probability</a:t>
            </a:r>
            <a:endParaRPr lang="en-US" dirty="0"/>
          </a:p>
        </p:txBody>
      </p:sp>
      <p:sp>
        <p:nvSpPr>
          <p:cNvPr id="3" name="Content Placeholder 2"/>
          <p:cNvSpPr>
            <a:spLocks noGrp="1"/>
          </p:cNvSpPr>
          <p:nvPr>
            <p:ph idx="1"/>
          </p:nvPr>
        </p:nvSpPr>
        <p:spPr>
          <a:xfrm>
            <a:off x="457200" y="1295400"/>
            <a:ext cx="8229600" cy="5562600"/>
          </a:xfrm>
        </p:spPr>
        <p:txBody>
          <a:bodyPr>
            <a:normAutofit fontScale="62500" lnSpcReduction="20000"/>
          </a:bodyPr>
          <a:lstStyle/>
          <a:p>
            <a:pPr marL="514350" indent="-514350">
              <a:buFont typeface="+mj-lt"/>
              <a:buAutoNum type="arabicPeriod"/>
            </a:pPr>
            <a:r>
              <a:rPr lang="en-US" dirty="0"/>
              <a:t>Probability theory is:</a:t>
            </a:r>
          </a:p>
          <a:p>
            <a:pPr marL="971550" lvl="1" indent="-514350">
              <a:buFont typeface="+mj-lt"/>
              <a:buAutoNum type="alphaLcParenR"/>
            </a:pPr>
            <a:r>
              <a:rPr lang="en-US" dirty="0"/>
              <a:t>Measure theory where the measure of the whole space is 1.</a:t>
            </a:r>
          </a:p>
          <a:p>
            <a:pPr marL="971550" lvl="1" indent="-514350">
              <a:buFont typeface="+mj-lt"/>
              <a:buAutoNum type="alphaLcParenR"/>
            </a:pPr>
            <a:r>
              <a:rPr lang="en-US" dirty="0"/>
              <a:t>Topology where the area of the whole space is 1.</a:t>
            </a:r>
          </a:p>
          <a:p>
            <a:pPr marL="971550" lvl="1" indent="-514350">
              <a:buFont typeface="+mj-lt"/>
              <a:buAutoNum type="alphaLcParenR"/>
            </a:pPr>
            <a:r>
              <a:rPr lang="en-US" dirty="0"/>
              <a:t>Operations Research where the objective value is 1.</a:t>
            </a:r>
          </a:p>
          <a:p>
            <a:pPr marL="971550" lvl="1" indent="-514350">
              <a:buFont typeface="+mj-lt"/>
              <a:buAutoNum type="alphaLcParenR"/>
            </a:pPr>
            <a:r>
              <a:rPr lang="en-US" dirty="0"/>
              <a:t>Not related to any of measure theory, topology, or operations research.</a:t>
            </a:r>
          </a:p>
          <a:p>
            <a:pPr marL="514350" indent="-514350">
              <a:buFont typeface="+mj-lt"/>
              <a:buAutoNum type="arabicPeriod"/>
            </a:pPr>
            <a:r>
              <a:rPr lang="en-US" dirty="0"/>
              <a:t>If 10 coins are flipped, what is the probability that 4 are heads and 6 are tails?</a:t>
            </a:r>
          </a:p>
          <a:p>
            <a:pPr marL="514350" indent="-514350">
              <a:buFont typeface="+mj-lt"/>
              <a:buAutoNum type="arabicPeriod"/>
            </a:pPr>
            <a:r>
              <a:rPr lang="en-US" dirty="0"/>
              <a:t>A mythical three sided coin satisfies the following probability: The sum of the probability of landing on two of the sides is equal to twice the probability of landing on the third. What is the probability of landing on the third?</a:t>
            </a:r>
          </a:p>
          <a:p>
            <a:pPr marL="514350" indent="-514350">
              <a:buFont typeface="+mj-lt"/>
              <a:buAutoNum type="arabicPeriod"/>
            </a:pPr>
            <a:r>
              <a:rPr lang="en-US" dirty="0"/>
              <a:t>Ten people will play the following game:</a:t>
            </a:r>
          </a:p>
          <a:p>
            <a:pPr marL="971550" lvl="1" indent="-514350">
              <a:buFont typeface="+mj-lt"/>
              <a:buAutoNum type="arabicPeriod"/>
            </a:pPr>
            <a:r>
              <a:rPr lang="en-US" dirty="0"/>
              <a:t>Each player is given $10</a:t>
            </a:r>
          </a:p>
          <a:p>
            <a:pPr marL="971550" lvl="1" indent="-514350">
              <a:buFont typeface="+mj-lt"/>
              <a:buAutoNum type="arabicPeriod"/>
            </a:pPr>
            <a:r>
              <a:rPr lang="en-US" dirty="0"/>
              <a:t>Each player is privately and simultaneously given the choice: Take an additional $2. If he does so, $1 will be taken away from every other player.</a:t>
            </a:r>
          </a:p>
          <a:p>
            <a:pPr marL="971550" lvl="1" indent="-514350">
              <a:buFont typeface="+mj-lt"/>
              <a:buAutoNum type="arabicPeriod"/>
            </a:pPr>
            <a:r>
              <a:rPr lang="en-US" dirty="0"/>
              <a:t>If each player plays his optimal strategy, how much money will everybody take home?</a:t>
            </a:r>
          </a:p>
          <a:p>
            <a:pPr marL="514350" indent="-514350">
              <a:buFont typeface="+mj-lt"/>
              <a:buAutoNum type="arabicPeriod"/>
            </a:pPr>
            <a:r>
              <a:rPr lang="en-US" dirty="0" smtClean="0"/>
              <a:t>Three </a:t>
            </a:r>
            <a:r>
              <a:rPr lang="en-US" dirty="0"/>
              <a:t>balls are randomly drawn from a bowl containing 6 white and 5 black balls. What is the probability that one of the balls is white and the other two are black? </a:t>
            </a:r>
          </a:p>
          <a:p>
            <a:pPr marL="514350" indent="-514350">
              <a:buFont typeface="+mj-lt"/>
              <a:buAutoNum type="arabicPeriod"/>
            </a:pPr>
            <a:endParaRPr lang="en-US" dirty="0"/>
          </a:p>
        </p:txBody>
      </p:sp>
    </p:spTree>
    <p:extLst>
      <p:ext uri="{BB962C8B-B14F-4D97-AF65-F5344CB8AC3E}">
        <p14:creationId xmlns:p14="http://schemas.microsoft.com/office/powerpoint/2010/main" val="3200423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500"/>
                                        <p:tgtEl>
                                          <p:spTgt spid="3">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500"/>
                                        <p:tgtEl>
                                          <p:spTgt spid="3">
                                            <p:txEl>
                                              <p:pRg st="6" end="6"/>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3">
                                            <p:txEl>
                                              <p:pRg st="7" end="7"/>
                                            </p:txEl>
                                          </p:spTgt>
                                        </p:tgtEl>
                                        <p:attrNameLst>
                                          <p:attrName>style.visibility</p:attrName>
                                        </p:attrNameLst>
                                      </p:cBhvr>
                                      <p:to>
                                        <p:strVal val="visible"/>
                                      </p:to>
                                    </p:set>
                                    <p:animEffect transition="in" filter="fade">
                                      <p:cBhvr>
                                        <p:cTn id="34" dur="500"/>
                                        <p:tgtEl>
                                          <p:spTgt spid="3">
                                            <p:txEl>
                                              <p:pRg st="7" end="7"/>
                                            </p:tx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fade">
                                      <p:cBhvr>
                                        <p:cTn id="37" dur="500"/>
                                        <p:tgtEl>
                                          <p:spTgt spid="3">
                                            <p:txEl>
                                              <p:pRg st="8" end="8"/>
                                            </p:txEl>
                                          </p:spTgt>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3">
                                            <p:txEl>
                                              <p:pRg st="9" end="9"/>
                                            </p:txEl>
                                          </p:spTgt>
                                        </p:tgtEl>
                                        <p:attrNameLst>
                                          <p:attrName>style.visibility</p:attrName>
                                        </p:attrNameLst>
                                      </p:cBhvr>
                                      <p:to>
                                        <p:strVal val="visible"/>
                                      </p:to>
                                    </p:set>
                                    <p:animEffect transition="in" filter="fade">
                                      <p:cBhvr>
                                        <p:cTn id="40" dur="500"/>
                                        <p:tgtEl>
                                          <p:spTgt spid="3">
                                            <p:txEl>
                                              <p:pRg st="9" end="9"/>
                                            </p:txEl>
                                          </p:spTgt>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animEffect transition="in" filter="fade">
                                      <p:cBhvr>
                                        <p:cTn id="43" dur="500"/>
                                        <p:tgtEl>
                                          <p:spTgt spid="3">
                                            <p:txEl>
                                              <p:pRg st="10" end="10"/>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3">
                                            <p:txEl>
                                              <p:pRg st="11" end="11"/>
                                            </p:txEl>
                                          </p:spTgt>
                                        </p:tgtEl>
                                        <p:attrNameLst>
                                          <p:attrName>style.visibility</p:attrName>
                                        </p:attrNameLst>
                                      </p:cBhvr>
                                      <p:to>
                                        <p:strVal val="visible"/>
                                      </p:to>
                                    </p:set>
                                    <p:animEffect transition="in" filter="fade">
                                      <p:cBhvr>
                                        <p:cTn id="48"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smtClean="0"/>
              <a:t>Probability</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914400"/>
                <a:ext cx="8229600" cy="5943600"/>
              </a:xfrm>
            </p:spPr>
            <p:txBody>
              <a:bodyPr>
                <a:normAutofit fontScale="62500" lnSpcReduction="20000"/>
              </a:bodyPr>
              <a:lstStyle/>
              <a:p>
                <a:pPr marL="514350" indent="-514350">
                  <a:buFont typeface="+mj-lt"/>
                  <a:buAutoNum type="arabicPeriod"/>
                </a:pPr>
                <a:r>
                  <a:rPr lang="en-US" dirty="0" smtClean="0"/>
                  <a:t>Probability theory is:</a:t>
                </a:r>
              </a:p>
              <a:p>
                <a:pPr marL="971550" lvl="1" indent="-514350">
                  <a:buFont typeface="+mj-lt"/>
                  <a:buAutoNum type="alphaLcParenR"/>
                </a:pPr>
                <a:r>
                  <a:rPr lang="en-US" dirty="0">
                    <a:solidFill>
                      <a:srgbClr val="FF0000"/>
                    </a:solidFill>
                  </a:rPr>
                  <a:t>Measure theory where the measure of the whole space is 1.</a:t>
                </a:r>
              </a:p>
              <a:p>
                <a:pPr marL="971550" lvl="1" indent="-514350">
                  <a:buFont typeface="+mj-lt"/>
                  <a:buAutoNum type="alphaLcParenR"/>
                </a:pPr>
                <a:r>
                  <a:rPr lang="en-US" dirty="0"/>
                  <a:t>Topology where the area of the whole space is 1.</a:t>
                </a:r>
              </a:p>
              <a:p>
                <a:pPr marL="971550" lvl="1" indent="-514350">
                  <a:buFont typeface="+mj-lt"/>
                  <a:buAutoNum type="alphaLcParenR"/>
                </a:pPr>
                <a:r>
                  <a:rPr lang="en-US" dirty="0"/>
                  <a:t>Operations Research where the objective value is 1.</a:t>
                </a:r>
              </a:p>
              <a:p>
                <a:pPr marL="971550" lvl="1" indent="-514350">
                  <a:buFont typeface="+mj-lt"/>
                  <a:buAutoNum type="alphaLcParenR"/>
                </a:pPr>
                <a:r>
                  <a:rPr lang="en-US" dirty="0"/>
                  <a:t>Not related to any of measure theory, topology, or operations research.</a:t>
                </a:r>
              </a:p>
              <a:p>
                <a:pPr marL="514350" indent="-514350">
                  <a:buFont typeface="+mj-lt"/>
                  <a:buAutoNum type="arabicPeriod"/>
                </a:pPr>
                <a:r>
                  <a:rPr lang="en-US" dirty="0"/>
                  <a:t>If 10 coins are flipped, what is the probability that 4 are heads and 6 are tails</a:t>
                </a:r>
                <a:r>
                  <a:rPr lang="en-US" dirty="0" smtClean="0"/>
                  <a:t>? </a:t>
                </a:r>
                <a14:m>
                  <m:oMath xmlns:m="http://schemas.openxmlformats.org/officeDocument/2006/math">
                    <m:d>
                      <m:dPr>
                        <m:ctrlPr>
                          <a:rPr lang="en-US" b="0" i="1" smtClean="0">
                            <a:solidFill>
                              <a:srgbClr val="FF0000"/>
                            </a:solidFill>
                            <a:latin typeface="Cambria Math"/>
                          </a:rPr>
                        </m:ctrlPr>
                      </m:dPr>
                      <m:e>
                        <m:m>
                          <m:mPr>
                            <m:plcHide m:val="on"/>
                            <m:mcs>
                              <m:mc>
                                <m:mcPr>
                                  <m:count m:val="1"/>
                                  <m:mcJc m:val="center"/>
                                </m:mcPr>
                              </m:mc>
                            </m:mcs>
                            <m:ctrlPr>
                              <a:rPr lang="en-US" b="0" i="1" smtClean="0">
                                <a:solidFill>
                                  <a:srgbClr val="FF0000"/>
                                </a:solidFill>
                                <a:latin typeface="Cambria Math"/>
                              </a:rPr>
                            </m:ctrlPr>
                          </m:mPr>
                          <m:mr>
                            <m:e>
                              <m:r>
                                <a:rPr lang="en-US" b="0" i="1" smtClean="0">
                                  <a:solidFill>
                                    <a:srgbClr val="FF0000"/>
                                  </a:solidFill>
                                  <a:latin typeface="Cambria Math"/>
                                </a:rPr>
                                <m:t>10</m:t>
                              </m:r>
                            </m:e>
                          </m:mr>
                          <m:mr>
                            <m:e>
                              <m:r>
                                <a:rPr lang="en-US" b="0" i="1" smtClean="0">
                                  <a:solidFill>
                                    <a:srgbClr val="FF0000"/>
                                  </a:solidFill>
                                  <a:latin typeface="Cambria Math"/>
                                </a:rPr>
                                <m:t>4</m:t>
                              </m:r>
                            </m:e>
                          </m:mr>
                        </m:m>
                      </m:e>
                    </m:d>
                    <m:r>
                      <a:rPr lang="en-US" b="0" i="1" smtClean="0">
                        <a:solidFill>
                          <a:srgbClr val="FF0000"/>
                        </a:solidFill>
                        <a:latin typeface="Cambria Math"/>
                      </a:rPr>
                      <m:t>⋅</m:t>
                    </m:r>
                    <m:f>
                      <m:fPr>
                        <m:ctrlPr>
                          <a:rPr lang="en-US" b="0" i="1" smtClean="0">
                            <a:solidFill>
                              <a:srgbClr val="FF0000"/>
                            </a:solidFill>
                            <a:latin typeface="Cambria Math"/>
                          </a:rPr>
                        </m:ctrlPr>
                      </m:fPr>
                      <m:num>
                        <m:r>
                          <a:rPr lang="en-US" b="0" i="1" smtClean="0">
                            <a:solidFill>
                              <a:srgbClr val="FF0000"/>
                            </a:solidFill>
                            <a:latin typeface="Cambria Math"/>
                          </a:rPr>
                          <m:t>1</m:t>
                        </m:r>
                      </m:num>
                      <m:den>
                        <m:sSup>
                          <m:sSupPr>
                            <m:ctrlPr>
                              <a:rPr lang="en-US" b="0" i="1" smtClean="0">
                                <a:solidFill>
                                  <a:srgbClr val="FF0000"/>
                                </a:solidFill>
                                <a:latin typeface="Cambria Math"/>
                              </a:rPr>
                            </m:ctrlPr>
                          </m:sSupPr>
                          <m:e>
                            <m:r>
                              <a:rPr lang="en-US" b="0" i="1" smtClean="0">
                                <a:solidFill>
                                  <a:srgbClr val="FF0000"/>
                                </a:solidFill>
                                <a:latin typeface="Cambria Math"/>
                              </a:rPr>
                              <m:t>2</m:t>
                            </m:r>
                          </m:e>
                          <m:sup>
                            <m:r>
                              <a:rPr lang="en-US" b="0" i="1" smtClean="0">
                                <a:solidFill>
                                  <a:srgbClr val="FF0000"/>
                                </a:solidFill>
                                <a:latin typeface="Cambria Math"/>
                              </a:rPr>
                              <m:t>4</m:t>
                            </m:r>
                          </m:sup>
                        </m:sSup>
                      </m:den>
                    </m:f>
                    <m:r>
                      <a:rPr lang="en-US" b="0" i="1" smtClean="0">
                        <a:solidFill>
                          <a:srgbClr val="FF0000"/>
                        </a:solidFill>
                        <a:latin typeface="Cambria Math"/>
                      </a:rPr>
                      <m:t>⋅</m:t>
                    </m:r>
                    <m:f>
                      <m:fPr>
                        <m:ctrlPr>
                          <a:rPr lang="en-US" b="0" i="1" smtClean="0">
                            <a:solidFill>
                              <a:srgbClr val="FF0000"/>
                            </a:solidFill>
                            <a:latin typeface="Cambria Math"/>
                          </a:rPr>
                        </m:ctrlPr>
                      </m:fPr>
                      <m:num>
                        <m:r>
                          <a:rPr lang="en-US" b="0" i="1" smtClean="0">
                            <a:solidFill>
                              <a:srgbClr val="FF0000"/>
                            </a:solidFill>
                            <a:latin typeface="Cambria Math"/>
                          </a:rPr>
                          <m:t>1</m:t>
                        </m:r>
                      </m:num>
                      <m:den>
                        <m:sSup>
                          <m:sSupPr>
                            <m:ctrlPr>
                              <a:rPr lang="en-US" b="0" i="1" smtClean="0">
                                <a:solidFill>
                                  <a:srgbClr val="FF0000"/>
                                </a:solidFill>
                                <a:latin typeface="Cambria Math"/>
                              </a:rPr>
                            </m:ctrlPr>
                          </m:sSupPr>
                          <m:e>
                            <m:r>
                              <a:rPr lang="en-US" b="0" i="1" smtClean="0">
                                <a:solidFill>
                                  <a:srgbClr val="FF0000"/>
                                </a:solidFill>
                                <a:latin typeface="Cambria Math"/>
                              </a:rPr>
                              <m:t>2</m:t>
                            </m:r>
                          </m:e>
                          <m:sup>
                            <m:r>
                              <a:rPr lang="en-US" b="0" i="1" smtClean="0">
                                <a:solidFill>
                                  <a:srgbClr val="FF0000"/>
                                </a:solidFill>
                                <a:latin typeface="Cambria Math"/>
                              </a:rPr>
                              <m:t>6</m:t>
                            </m:r>
                          </m:sup>
                        </m:sSup>
                      </m:den>
                    </m:f>
                  </m:oMath>
                </a14:m>
                <a:endParaRPr lang="en-US" dirty="0"/>
              </a:p>
              <a:p>
                <a:pPr marL="514350" indent="-514350">
                  <a:buFont typeface="+mj-lt"/>
                  <a:buAutoNum type="arabicPeriod"/>
                </a:pPr>
                <a:r>
                  <a:rPr lang="en-US" dirty="0"/>
                  <a:t>A mythical three sided coin satisfies the following probability: The sum of the probability of landing on two of the sides is equal to twice the probability of landing on the third. What is the probability of landing on the third</a:t>
                </a:r>
                <a:r>
                  <a:rPr lang="en-US" dirty="0" smtClean="0"/>
                  <a:t>? </a:t>
                </a:r>
                <a14:m>
                  <m:oMath xmlns:m="http://schemas.openxmlformats.org/officeDocument/2006/math">
                    <m:f>
                      <m:fPr>
                        <m:type m:val="lin"/>
                        <m:ctrlPr>
                          <a:rPr lang="en-US" i="1" smtClean="0">
                            <a:solidFill>
                              <a:srgbClr val="FF0000"/>
                            </a:solidFill>
                            <a:latin typeface="Cambria Math"/>
                          </a:rPr>
                        </m:ctrlPr>
                      </m:fPr>
                      <m:num>
                        <m:r>
                          <a:rPr lang="en-US" b="0" i="1" smtClean="0">
                            <a:solidFill>
                              <a:srgbClr val="FF0000"/>
                            </a:solidFill>
                            <a:latin typeface="Cambria Math"/>
                          </a:rPr>
                          <m:t>1</m:t>
                        </m:r>
                      </m:num>
                      <m:den>
                        <m:r>
                          <a:rPr lang="en-US" b="0" i="1" smtClean="0">
                            <a:solidFill>
                              <a:srgbClr val="FF0000"/>
                            </a:solidFill>
                            <a:latin typeface="Cambria Math"/>
                          </a:rPr>
                          <m:t>3</m:t>
                        </m:r>
                      </m:den>
                    </m:f>
                  </m:oMath>
                </a14:m>
                <a:endParaRPr lang="en-US" dirty="0"/>
              </a:p>
              <a:p>
                <a:pPr marL="514350" indent="-514350">
                  <a:buFont typeface="+mj-lt"/>
                  <a:buAutoNum type="arabicPeriod"/>
                </a:pPr>
                <a:r>
                  <a:rPr lang="en-US" dirty="0"/>
                  <a:t>Ten people will play the following game:</a:t>
                </a:r>
              </a:p>
              <a:p>
                <a:pPr marL="971550" lvl="1" indent="-514350">
                  <a:buFont typeface="+mj-lt"/>
                  <a:buAutoNum type="arabicPeriod"/>
                </a:pPr>
                <a:r>
                  <a:rPr lang="en-US" dirty="0"/>
                  <a:t>Each player is given $10</a:t>
                </a:r>
              </a:p>
              <a:p>
                <a:pPr marL="971550" lvl="1" indent="-514350">
                  <a:buFont typeface="+mj-lt"/>
                  <a:buAutoNum type="arabicPeriod"/>
                </a:pPr>
                <a:r>
                  <a:rPr lang="en-US" dirty="0"/>
                  <a:t>Each player is privately and simultaneously given the choice: Take an additional $2. If he does so, $1 will be taken away from every other player.</a:t>
                </a:r>
              </a:p>
              <a:p>
                <a:pPr marL="971550" lvl="1" indent="-514350">
                  <a:buFont typeface="+mj-lt"/>
                  <a:buAutoNum type="arabicPeriod"/>
                </a:pPr>
                <a:r>
                  <a:rPr lang="en-US" dirty="0"/>
                  <a:t>If each player plays his optimal strategy, how much money will everybody take home</a:t>
                </a:r>
                <a:r>
                  <a:rPr lang="en-US" dirty="0" smtClean="0"/>
                  <a:t>? </a:t>
                </a:r>
                <a14:m>
                  <m:oMath xmlns:m="http://schemas.openxmlformats.org/officeDocument/2006/math">
                    <m:r>
                      <a:rPr lang="en-US" b="0" i="1" smtClean="0">
                        <a:solidFill>
                          <a:srgbClr val="FF0000"/>
                        </a:solidFill>
                        <a:latin typeface="Cambria Math"/>
                      </a:rPr>
                      <m:t>10+2−9⋅1=3</m:t>
                    </m:r>
                  </m:oMath>
                </a14:m>
                <a:endParaRPr lang="en-US" dirty="0"/>
              </a:p>
              <a:p>
                <a:pPr marL="514350" indent="-514350">
                  <a:buFont typeface="+mj-lt"/>
                  <a:buAutoNum type="arabicPeriod"/>
                </a:pPr>
                <a:r>
                  <a:rPr lang="en-US" dirty="0" smtClean="0"/>
                  <a:t>Three </a:t>
                </a:r>
                <a:r>
                  <a:rPr lang="en-US" dirty="0"/>
                  <a:t>balls are randomly drawn from a bowl containing 6 white and 5 black balls. What is the probability that one of the balls is white and the other two are black? </a:t>
                </a:r>
                <a:r>
                  <a:rPr lang="en-US" dirty="0" smtClean="0"/>
                  <a:t> </a:t>
                </a:r>
                <a14:m>
                  <m:oMath xmlns:m="http://schemas.openxmlformats.org/officeDocument/2006/math">
                    <m:f>
                      <m:fPr>
                        <m:ctrlPr>
                          <a:rPr lang="en-US" b="0" i="1" smtClean="0">
                            <a:solidFill>
                              <a:srgbClr val="FF0000"/>
                            </a:solidFill>
                            <a:latin typeface="Cambria Math"/>
                          </a:rPr>
                        </m:ctrlPr>
                      </m:fPr>
                      <m:num>
                        <m:d>
                          <m:dPr>
                            <m:ctrlPr>
                              <a:rPr lang="en-US" b="0" i="1" smtClean="0">
                                <a:solidFill>
                                  <a:srgbClr val="FF0000"/>
                                </a:solidFill>
                                <a:latin typeface="Cambria Math"/>
                              </a:rPr>
                            </m:ctrlPr>
                          </m:dPr>
                          <m:e>
                            <m:m>
                              <m:mPr>
                                <m:plcHide m:val="on"/>
                                <m:mcs>
                                  <m:mc>
                                    <m:mcPr>
                                      <m:count m:val="1"/>
                                      <m:mcJc m:val="center"/>
                                    </m:mcPr>
                                  </m:mc>
                                </m:mcs>
                                <m:ctrlPr>
                                  <a:rPr lang="en-US" b="0" i="1" smtClean="0">
                                    <a:solidFill>
                                      <a:srgbClr val="FF0000"/>
                                    </a:solidFill>
                                    <a:latin typeface="Cambria Math"/>
                                  </a:rPr>
                                </m:ctrlPr>
                              </m:mPr>
                              <m:mr>
                                <m:e>
                                  <m:r>
                                    <a:rPr lang="en-US" b="0" i="1" smtClean="0">
                                      <a:solidFill>
                                        <a:srgbClr val="FF0000"/>
                                      </a:solidFill>
                                      <a:latin typeface="Cambria Math"/>
                                    </a:rPr>
                                    <m:t>6</m:t>
                                  </m:r>
                                </m:e>
                              </m:mr>
                              <m:mr>
                                <m:e>
                                  <m:r>
                                    <a:rPr lang="en-US" b="0" i="1" smtClean="0">
                                      <a:solidFill>
                                        <a:srgbClr val="FF0000"/>
                                      </a:solidFill>
                                      <a:latin typeface="Cambria Math"/>
                                    </a:rPr>
                                    <m:t>1</m:t>
                                  </m:r>
                                </m:e>
                              </m:mr>
                            </m:m>
                          </m:e>
                        </m:d>
                        <m:d>
                          <m:dPr>
                            <m:ctrlPr>
                              <a:rPr lang="en-US" b="0" i="1" smtClean="0">
                                <a:solidFill>
                                  <a:srgbClr val="FF0000"/>
                                </a:solidFill>
                                <a:latin typeface="Cambria Math"/>
                              </a:rPr>
                            </m:ctrlPr>
                          </m:dPr>
                          <m:e>
                            <m:m>
                              <m:mPr>
                                <m:plcHide m:val="on"/>
                                <m:mcs>
                                  <m:mc>
                                    <m:mcPr>
                                      <m:count m:val="1"/>
                                      <m:mcJc m:val="center"/>
                                    </m:mcPr>
                                  </m:mc>
                                </m:mcs>
                                <m:ctrlPr>
                                  <a:rPr lang="en-US" b="0" i="1" smtClean="0">
                                    <a:solidFill>
                                      <a:srgbClr val="FF0000"/>
                                    </a:solidFill>
                                    <a:latin typeface="Cambria Math"/>
                                  </a:rPr>
                                </m:ctrlPr>
                              </m:mPr>
                              <m:mr>
                                <m:e>
                                  <m:r>
                                    <a:rPr lang="en-US" b="0" i="1" smtClean="0">
                                      <a:solidFill>
                                        <a:srgbClr val="FF0000"/>
                                      </a:solidFill>
                                      <a:latin typeface="Cambria Math"/>
                                    </a:rPr>
                                    <m:t>5</m:t>
                                  </m:r>
                                </m:e>
                              </m:mr>
                              <m:mr>
                                <m:e>
                                  <m:r>
                                    <a:rPr lang="en-US" b="0" i="1" smtClean="0">
                                      <a:solidFill>
                                        <a:srgbClr val="FF0000"/>
                                      </a:solidFill>
                                      <a:latin typeface="Cambria Math"/>
                                    </a:rPr>
                                    <m:t>2</m:t>
                                  </m:r>
                                </m:e>
                              </m:mr>
                            </m:m>
                          </m:e>
                        </m:d>
                      </m:num>
                      <m:den>
                        <m:d>
                          <m:dPr>
                            <m:ctrlPr>
                              <a:rPr lang="en-US" i="1">
                                <a:solidFill>
                                  <a:srgbClr val="FF0000"/>
                                </a:solidFill>
                                <a:latin typeface="Cambria Math"/>
                              </a:rPr>
                            </m:ctrlPr>
                          </m:dPr>
                          <m:e>
                            <m:m>
                              <m:mPr>
                                <m:plcHide m:val="on"/>
                                <m:mcs>
                                  <m:mc>
                                    <m:mcPr>
                                      <m:count m:val="1"/>
                                      <m:mcJc m:val="center"/>
                                    </m:mcPr>
                                  </m:mc>
                                </m:mcs>
                                <m:ctrlPr>
                                  <a:rPr lang="en-US" i="1">
                                    <a:solidFill>
                                      <a:srgbClr val="FF0000"/>
                                    </a:solidFill>
                                    <a:latin typeface="Cambria Math"/>
                                  </a:rPr>
                                </m:ctrlPr>
                              </m:mPr>
                              <m:mr>
                                <m:e>
                                  <m:r>
                                    <a:rPr lang="en-US" i="1">
                                      <a:solidFill>
                                        <a:srgbClr val="FF0000"/>
                                      </a:solidFill>
                                      <a:latin typeface="Cambria Math"/>
                                    </a:rPr>
                                    <m:t>11</m:t>
                                  </m:r>
                                </m:e>
                              </m:mr>
                              <m:mr>
                                <m:e>
                                  <m:r>
                                    <a:rPr lang="en-US" b="0" i="1" smtClean="0">
                                      <a:solidFill>
                                        <a:srgbClr val="FF0000"/>
                                      </a:solidFill>
                                      <a:latin typeface="Cambria Math"/>
                                    </a:rPr>
                                    <m:t>3</m:t>
                                  </m:r>
                                </m:e>
                              </m:mr>
                            </m:m>
                          </m:e>
                        </m:d>
                      </m:den>
                    </m:f>
                  </m:oMath>
                </a14:m>
                <a:endParaRPr lang="en-US" dirty="0"/>
              </a:p>
              <a:p>
                <a:pPr marL="514350" indent="-514350">
                  <a:buFont typeface="+mj-lt"/>
                  <a:buAutoNum type="arabicPeriod"/>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914400"/>
                <a:ext cx="8229600" cy="5943600"/>
              </a:xfrm>
              <a:blipFill rotWithShape="1">
                <a:blip r:embed="rId2"/>
                <a:stretch>
                  <a:fillRect l="-741" t="-1538"/>
                </a:stretch>
              </a:blipFill>
            </p:spPr>
            <p:txBody>
              <a:bodyPr/>
              <a:lstStyle/>
              <a:p>
                <a:r>
                  <a:rPr lang="en-US">
                    <a:noFill/>
                  </a:rPr>
                  <a:t> </a:t>
                </a:r>
              </a:p>
            </p:txBody>
          </p:sp>
        </mc:Fallback>
      </mc:AlternateContent>
      <p:sp>
        <p:nvSpPr>
          <p:cNvPr id="4" name="Left Arrow 3">
            <a:hlinkClick r:id="rId3" action="ppaction://hlinksldjump"/>
          </p:cNvPr>
          <p:cNvSpPr/>
          <p:nvPr/>
        </p:nvSpPr>
        <p:spPr>
          <a:xfrm>
            <a:off x="6934200" y="228600"/>
            <a:ext cx="1752600" cy="8382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Return</a:t>
            </a:r>
            <a:endParaRPr lang="en-US" dirty="0"/>
          </a:p>
        </p:txBody>
      </p:sp>
    </p:spTree>
    <p:extLst>
      <p:ext uri="{BB962C8B-B14F-4D97-AF65-F5344CB8AC3E}">
        <p14:creationId xmlns:p14="http://schemas.microsoft.com/office/powerpoint/2010/main" val="2617107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fade">
                                      <p:cBhvr>
                                        <p:cTn id="25" dur="500"/>
                                        <p:tgtEl>
                                          <p:spTgt spid="3">
                                            <p:txEl>
                                              <p:pRg st="6" end="6"/>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fade">
                                      <p:cBhvr>
                                        <p:cTn id="28" dur="500"/>
                                        <p:tgtEl>
                                          <p:spTgt spid="3">
                                            <p:txEl>
                                              <p:pRg st="7" end="7"/>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Effect transition="in" filter="fade">
                                      <p:cBhvr>
                                        <p:cTn id="31" dur="500"/>
                                        <p:tgtEl>
                                          <p:spTgt spid="3">
                                            <p:txEl>
                                              <p:pRg st="8" end="8"/>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
                                            <p:txEl>
                                              <p:pRg st="9" end="9"/>
                                            </p:txEl>
                                          </p:spTgt>
                                        </p:tgtEl>
                                        <p:attrNameLst>
                                          <p:attrName>style.visibility</p:attrName>
                                        </p:attrNameLst>
                                      </p:cBhvr>
                                      <p:to>
                                        <p:strVal val="visible"/>
                                      </p:to>
                                    </p:set>
                                    <p:animEffect transition="in" filter="fade">
                                      <p:cBhvr>
                                        <p:cTn id="34" dur="500"/>
                                        <p:tgtEl>
                                          <p:spTgt spid="3">
                                            <p:txEl>
                                              <p:pRg st="9" end="9"/>
                                            </p:tx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animEffect transition="in" filter="fade">
                                      <p:cBhvr>
                                        <p:cTn id="37" dur="500"/>
                                        <p:tgtEl>
                                          <p:spTgt spid="3">
                                            <p:txEl>
                                              <p:pRg st="10" end="10"/>
                                            </p:txEl>
                                          </p:spTgt>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3">
                                            <p:txEl>
                                              <p:pRg st="11" end="11"/>
                                            </p:txEl>
                                          </p:spTgt>
                                        </p:tgtEl>
                                        <p:attrNameLst>
                                          <p:attrName>style.visibility</p:attrName>
                                        </p:attrNameLst>
                                      </p:cBhvr>
                                      <p:to>
                                        <p:strVal val="visible"/>
                                      </p:to>
                                    </p:set>
                                    <p:animEffect transition="in" filter="fade">
                                      <p:cBhvr>
                                        <p:cTn id="40"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62045212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Geometry</a:t>
            </a:r>
            <a:endParaRPr lang="en-US" dirty="0"/>
          </a:p>
        </p:txBody>
      </p:sp>
      <p:sp>
        <p:nvSpPr>
          <p:cNvPr id="3" name="Content Placeholder 2"/>
          <p:cNvSpPr>
            <a:spLocks noGrp="1"/>
          </p:cNvSpPr>
          <p:nvPr>
            <p:ph idx="1"/>
          </p:nvPr>
        </p:nvSpPr>
        <p:spPr/>
        <p:txBody>
          <a:bodyPr>
            <a:normAutofit fontScale="92500" lnSpcReduction="20000"/>
          </a:bodyPr>
          <a:lstStyle/>
          <a:p>
            <a:pPr marL="514350" indent="-514350">
              <a:buFont typeface="+mj-lt"/>
              <a:buAutoNum type="arabicPeriod"/>
            </a:pPr>
            <a:r>
              <a:rPr lang="en-US" dirty="0"/>
              <a:t>What is the volume equation of a cone</a:t>
            </a:r>
            <a:r>
              <a:rPr lang="en-US" dirty="0" smtClean="0"/>
              <a:t>? </a:t>
            </a:r>
            <a:endParaRPr lang="en-US" dirty="0"/>
          </a:p>
          <a:p>
            <a:pPr marL="514350" indent="-514350">
              <a:buFont typeface="+mj-lt"/>
              <a:buAutoNum type="arabicPeriod"/>
            </a:pPr>
            <a:r>
              <a:rPr lang="en-US" dirty="0" smtClean="0"/>
              <a:t>What </a:t>
            </a:r>
            <a:r>
              <a:rPr lang="en-US" dirty="0"/>
              <a:t>is a polynomial with 40 sides called?</a:t>
            </a:r>
          </a:p>
          <a:p>
            <a:pPr marL="514350" indent="-514350">
              <a:buFont typeface="+mj-lt"/>
              <a:buAutoNum type="arabicPeriod"/>
            </a:pPr>
            <a:r>
              <a:rPr lang="en-US" dirty="0" smtClean="0"/>
              <a:t>What </a:t>
            </a:r>
            <a:r>
              <a:rPr lang="en-US" dirty="0"/>
              <a:t>is the name of a picture drawn by repeating a single shape with no overlaps or </a:t>
            </a:r>
            <a:r>
              <a:rPr lang="en-US" dirty="0" smtClean="0"/>
              <a:t>gaps</a:t>
            </a:r>
            <a:r>
              <a:rPr lang="en-US" dirty="0"/>
              <a:t>?</a:t>
            </a:r>
          </a:p>
          <a:p>
            <a:pPr marL="514350" indent="-514350">
              <a:buFont typeface="+mj-lt"/>
              <a:buAutoNum type="arabicPeriod"/>
            </a:pPr>
            <a:r>
              <a:rPr lang="en-US" dirty="0"/>
              <a:t>What is the name of a four-sided shape in which all four sides are the same length?</a:t>
            </a:r>
          </a:p>
          <a:p>
            <a:pPr marL="514350" indent="-514350">
              <a:buFont typeface="+mj-lt"/>
              <a:buAutoNum type="arabicPeriod"/>
            </a:pPr>
            <a:r>
              <a:rPr lang="en-US" dirty="0"/>
              <a:t>Any planar graph on a plane can be colored with four colors. How many colors does it take to color any planar graph on a torus?</a:t>
            </a:r>
          </a:p>
          <a:p>
            <a:pPr marL="514350" indent="-514350">
              <a:buFont typeface="+mj-lt"/>
              <a:buAutoNum type="arabicPeriod"/>
            </a:pPr>
            <a:endParaRPr lang="en-US" dirty="0"/>
          </a:p>
        </p:txBody>
      </p:sp>
    </p:spTree>
    <p:extLst>
      <p:ext uri="{BB962C8B-B14F-4D97-AF65-F5344CB8AC3E}">
        <p14:creationId xmlns:p14="http://schemas.microsoft.com/office/powerpoint/2010/main" val="2208825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Geometry</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85000" lnSpcReduction="10000"/>
              </a:bodyPr>
              <a:lstStyle/>
              <a:p>
                <a:pPr marL="514350" indent="-514350">
                  <a:buFont typeface="+mj-lt"/>
                  <a:buAutoNum type="arabicPeriod"/>
                </a:pPr>
                <a:r>
                  <a:rPr lang="en-US" dirty="0" smtClean="0"/>
                  <a:t>What is the volume equation of a cone? </a:t>
                </a:r>
                <a14:m>
                  <m:oMath xmlns:m="http://schemas.openxmlformats.org/officeDocument/2006/math">
                    <m:r>
                      <a:rPr lang="en-US" b="0" i="1" smtClean="0">
                        <a:solidFill>
                          <a:srgbClr val="FF0000"/>
                        </a:solidFill>
                        <a:latin typeface="Cambria Math"/>
                      </a:rPr>
                      <m:t>𝑉</m:t>
                    </m:r>
                    <m:r>
                      <a:rPr lang="en-US" b="0" i="1" smtClean="0">
                        <a:solidFill>
                          <a:srgbClr val="FF0000"/>
                        </a:solidFill>
                        <a:latin typeface="Cambria Math"/>
                      </a:rPr>
                      <m:t>=</m:t>
                    </m:r>
                    <m:f>
                      <m:fPr>
                        <m:ctrlPr>
                          <a:rPr lang="en-US" b="0" i="1" smtClean="0">
                            <a:solidFill>
                              <a:srgbClr val="FF0000"/>
                            </a:solidFill>
                            <a:latin typeface="Cambria Math"/>
                          </a:rPr>
                        </m:ctrlPr>
                      </m:fPr>
                      <m:num>
                        <m:r>
                          <a:rPr lang="en-US" b="0" i="1" smtClean="0">
                            <a:solidFill>
                              <a:srgbClr val="FF0000"/>
                            </a:solidFill>
                            <a:latin typeface="Cambria Math"/>
                          </a:rPr>
                          <m:t>1</m:t>
                        </m:r>
                      </m:num>
                      <m:den>
                        <m:r>
                          <a:rPr lang="en-US" b="0" i="1" smtClean="0">
                            <a:solidFill>
                              <a:srgbClr val="FF0000"/>
                            </a:solidFill>
                            <a:latin typeface="Cambria Math"/>
                          </a:rPr>
                          <m:t>3</m:t>
                        </m:r>
                      </m:den>
                    </m:f>
                    <m:r>
                      <a:rPr lang="en-US" b="0" i="1" smtClean="0">
                        <a:solidFill>
                          <a:srgbClr val="FF0000"/>
                        </a:solidFill>
                        <a:latin typeface="Cambria Math"/>
                      </a:rPr>
                      <m:t>𝜋</m:t>
                    </m:r>
                    <m:sSup>
                      <m:sSupPr>
                        <m:ctrlPr>
                          <a:rPr lang="en-US" b="0" i="1" smtClean="0">
                            <a:solidFill>
                              <a:srgbClr val="FF0000"/>
                            </a:solidFill>
                            <a:latin typeface="Cambria Math"/>
                          </a:rPr>
                        </m:ctrlPr>
                      </m:sSupPr>
                      <m:e>
                        <m:r>
                          <a:rPr lang="en-US" b="0" i="1" smtClean="0">
                            <a:solidFill>
                              <a:srgbClr val="FF0000"/>
                            </a:solidFill>
                            <a:latin typeface="Cambria Math"/>
                          </a:rPr>
                          <m:t>𝑟</m:t>
                        </m:r>
                      </m:e>
                      <m:sup>
                        <m:r>
                          <a:rPr lang="en-US" b="0" i="1" smtClean="0">
                            <a:solidFill>
                              <a:srgbClr val="FF0000"/>
                            </a:solidFill>
                            <a:latin typeface="Cambria Math"/>
                          </a:rPr>
                          <m:t>2</m:t>
                        </m:r>
                      </m:sup>
                    </m:sSup>
                    <m:r>
                      <a:rPr lang="en-US" b="0" i="1" smtClean="0">
                        <a:solidFill>
                          <a:srgbClr val="FF0000"/>
                        </a:solidFill>
                        <a:latin typeface="Cambria Math"/>
                      </a:rPr>
                      <m:t>h</m:t>
                    </m:r>
                  </m:oMath>
                </a14:m>
                <a:endParaRPr lang="en-US" dirty="0"/>
              </a:p>
              <a:p>
                <a:pPr marL="514350" indent="-514350">
                  <a:buFont typeface="+mj-lt"/>
                  <a:buAutoNum type="arabicPeriod"/>
                </a:pPr>
                <a:r>
                  <a:rPr lang="en-US" dirty="0" smtClean="0"/>
                  <a:t>What </a:t>
                </a:r>
                <a:r>
                  <a:rPr lang="en-US" dirty="0"/>
                  <a:t>is a polynomial with 40 sides called</a:t>
                </a:r>
                <a:r>
                  <a:rPr lang="en-US" dirty="0" smtClean="0"/>
                  <a:t>? </a:t>
                </a:r>
                <a:r>
                  <a:rPr lang="en-US" dirty="0" err="1" smtClean="0">
                    <a:solidFill>
                      <a:srgbClr val="FF0000"/>
                    </a:solidFill>
                  </a:rPr>
                  <a:t>Tetracontagon</a:t>
                </a:r>
                <a:endParaRPr lang="en-US" dirty="0"/>
              </a:p>
              <a:p>
                <a:pPr marL="514350" indent="-514350">
                  <a:buFont typeface="+mj-lt"/>
                  <a:buAutoNum type="arabicPeriod"/>
                </a:pPr>
                <a:r>
                  <a:rPr lang="en-US" dirty="0" smtClean="0"/>
                  <a:t>What </a:t>
                </a:r>
                <a:r>
                  <a:rPr lang="en-US" dirty="0"/>
                  <a:t>is the name of a picture drawn by repeating a single shape with no overlaps or </a:t>
                </a:r>
                <a:r>
                  <a:rPr lang="en-US" dirty="0" smtClean="0"/>
                  <a:t>gaps? </a:t>
                </a:r>
                <a:r>
                  <a:rPr lang="en-US" dirty="0" err="1" smtClean="0">
                    <a:solidFill>
                      <a:srgbClr val="FF0000"/>
                    </a:solidFill>
                  </a:rPr>
                  <a:t>Tesselation</a:t>
                </a:r>
                <a:endParaRPr lang="en-US" dirty="0"/>
              </a:p>
              <a:p>
                <a:pPr marL="514350" indent="-514350">
                  <a:buFont typeface="+mj-lt"/>
                  <a:buAutoNum type="arabicPeriod"/>
                </a:pPr>
                <a:r>
                  <a:rPr lang="en-US" dirty="0"/>
                  <a:t>What is the name of a four-sided shape in which all four sides are the same length</a:t>
                </a:r>
                <a:r>
                  <a:rPr lang="en-US" dirty="0" smtClean="0"/>
                  <a:t>? </a:t>
                </a:r>
                <a:r>
                  <a:rPr lang="en-US" dirty="0" smtClean="0">
                    <a:solidFill>
                      <a:srgbClr val="FF0000"/>
                    </a:solidFill>
                  </a:rPr>
                  <a:t>Rhombus</a:t>
                </a:r>
                <a:endParaRPr lang="en-US" dirty="0"/>
              </a:p>
              <a:p>
                <a:pPr marL="514350" indent="-514350">
                  <a:buFont typeface="+mj-lt"/>
                  <a:buAutoNum type="arabicPeriod"/>
                </a:pPr>
                <a:r>
                  <a:rPr lang="en-US" dirty="0"/>
                  <a:t>Any planar graph on a plane can be colored with four colors. How many colors does it take to color any planar graph on a torus</a:t>
                </a:r>
                <a:r>
                  <a:rPr lang="en-US" dirty="0" smtClean="0"/>
                  <a:t>? </a:t>
                </a:r>
                <a:r>
                  <a:rPr lang="en-US" dirty="0" smtClean="0">
                    <a:solidFill>
                      <a:srgbClr val="FF0000"/>
                    </a:solidFill>
                  </a:rPr>
                  <a:t>7</a:t>
                </a:r>
                <a:endParaRPr lang="en-US" dirty="0"/>
              </a:p>
              <a:p>
                <a:pPr marL="514350" indent="-514350">
                  <a:buFont typeface="+mj-lt"/>
                  <a:buAutoNum type="arabicPeriod"/>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407" t="-404" r="-148"/>
                </a:stretch>
              </a:blipFill>
            </p:spPr>
            <p:txBody>
              <a:bodyPr/>
              <a:lstStyle/>
              <a:p>
                <a:r>
                  <a:rPr lang="en-US">
                    <a:noFill/>
                  </a:rPr>
                  <a:t> </a:t>
                </a:r>
              </a:p>
            </p:txBody>
          </p:sp>
        </mc:Fallback>
      </mc:AlternateContent>
      <p:sp>
        <p:nvSpPr>
          <p:cNvPr id="4" name="Left Arrow 3">
            <a:hlinkClick r:id="rId3" action="ppaction://hlinksldjump"/>
          </p:cNvPr>
          <p:cNvSpPr/>
          <p:nvPr/>
        </p:nvSpPr>
        <p:spPr>
          <a:xfrm>
            <a:off x="7086600" y="5791200"/>
            <a:ext cx="1752600" cy="8382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Return</a:t>
            </a:r>
            <a:endParaRPr lang="en-US" dirty="0"/>
          </a:p>
        </p:txBody>
      </p:sp>
    </p:spTree>
    <p:extLst>
      <p:ext uri="{BB962C8B-B14F-4D97-AF65-F5344CB8AC3E}">
        <p14:creationId xmlns:p14="http://schemas.microsoft.com/office/powerpoint/2010/main" val="4178484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5018343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12800</TotalTime>
  <Words>2436</Words>
  <Application>Microsoft Office PowerPoint</Application>
  <PresentationFormat>On-screen Show (4:3)</PresentationFormat>
  <Paragraphs>162</Paragraphs>
  <Slides>28</Slides>
  <Notes>0</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Office Theme</vt:lpstr>
      <vt:lpstr>PowerPoint Presentation</vt:lpstr>
      <vt:lpstr>Trivia</vt:lpstr>
      <vt:lpstr>PowerPoint Presentation</vt:lpstr>
      <vt:lpstr>Probability</vt:lpstr>
      <vt:lpstr>Probability</vt:lpstr>
      <vt:lpstr>PowerPoint Presentation</vt:lpstr>
      <vt:lpstr>Geometry</vt:lpstr>
      <vt:lpstr>Geometry</vt:lpstr>
      <vt:lpstr>PowerPoint Presentation</vt:lpstr>
      <vt:lpstr>Algebra</vt:lpstr>
      <vt:lpstr>Algebra</vt:lpstr>
      <vt:lpstr>PowerPoint Presentation</vt:lpstr>
      <vt:lpstr>Calculus</vt:lpstr>
      <vt:lpstr>Calculus</vt:lpstr>
      <vt:lpstr>PowerPoint Presentation</vt:lpstr>
      <vt:lpstr>Notation</vt:lpstr>
      <vt:lpstr>Notation</vt:lpstr>
      <vt:lpstr>PowerPoint Presentation</vt:lpstr>
      <vt:lpstr>Games</vt:lpstr>
      <vt:lpstr>Games</vt:lpstr>
      <vt:lpstr>PowerPoint Presentation</vt:lpstr>
      <vt:lpstr>Nonreal Numbers</vt:lpstr>
      <vt:lpstr>Nonreal Numbers</vt:lpstr>
      <vt:lpstr>PowerPoint Presentation</vt:lpstr>
      <vt:lpstr>Real Numbers</vt:lpstr>
      <vt:lpstr>Real Numbers</vt:lpstr>
      <vt:lpstr>PowerPoint Presentation</vt:lpstr>
      <vt:lpstr>Reference Information</vt:lpstr>
    </vt:vector>
  </TitlesOfParts>
  <Company>University of Central Arkansas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UCA</dc:creator>
  <cp:lastModifiedBy>UCA</cp:lastModifiedBy>
  <cp:revision>28</cp:revision>
  <dcterms:created xsi:type="dcterms:W3CDTF">2013-08-28T13:45:44Z</dcterms:created>
  <dcterms:modified xsi:type="dcterms:W3CDTF">2013-11-07T22:42:28Z</dcterms:modified>
</cp:coreProperties>
</file>