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43891200" cy="32918400"/>
  <p:notesSz cx="6954838" cy="9240838"/>
  <p:defaultTextStyle>
    <a:defPPr>
      <a:defRPr lang="en-US"/>
    </a:defPPr>
    <a:lvl1pPr marL="0" algn="l" defTabSz="4493544" rtl="0" eaLnBrk="1" latinLnBrk="0" hangingPunct="1">
      <a:defRPr sz="8800" kern="1200">
        <a:solidFill>
          <a:schemeClr val="tx1"/>
        </a:solidFill>
        <a:latin typeface="+mn-lt"/>
        <a:ea typeface="+mn-ea"/>
        <a:cs typeface="+mn-cs"/>
      </a:defRPr>
    </a:lvl1pPr>
    <a:lvl2pPr marL="2246772" algn="l" defTabSz="4493544" rtl="0" eaLnBrk="1" latinLnBrk="0" hangingPunct="1">
      <a:defRPr sz="8800" kern="1200">
        <a:solidFill>
          <a:schemeClr val="tx1"/>
        </a:solidFill>
        <a:latin typeface="+mn-lt"/>
        <a:ea typeface="+mn-ea"/>
        <a:cs typeface="+mn-cs"/>
      </a:defRPr>
    </a:lvl2pPr>
    <a:lvl3pPr marL="4493544" algn="l" defTabSz="4493544" rtl="0" eaLnBrk="1" latinLnBrk="0" hangingPunct="1">
      <a:defRPr sz="8800" kern="1200">
        <a:solidFill>
          <a:schemeClr val="tx1"/>
        </a:solidFill>
        <a:latin typeface="+mn-lt"/>
        <a:ea typeface="+mn-ea"/>
        <a:cs typeface="+mn-cs"/>
      </a:defRPr>
    </a:lvl3pPr>
    <a:lvl4pPr marL="6740317" algn="l" defTabSz="4493544" rtl="0" eaLnBrk="1" latinLnBrk="0" hangingPunct="1">
      <a:defRPr sz="8800" kern="1200">
        <a:solidFill>
          <a:schemeClr val="tx1"/>
        </a:solidFill>
        <a:latin typeface="+mn-lt"/>
        <a:ea typeface="+mn-ea"/>
        <a:cs typeface="+mn-cs"/>
      </a:defRPr>
    </a:lvl4pPr>
    <a:lvl5pPr marL="8987089" algn="l" defTabSz="4493544" rtl="0" eaLnBrk="1" latinLnBrk="0" hangingPunct="1">
      <a:defRPr sz="8800" kern="1200">
        <a:solidFill>
          <a:schemeClr val="tx1"/>
        </a:solidFill>
        <a:latin typeface="+mn-lt"/>
        <a:ea typeface="+mn-ea"/>
        <a:cs typeface="+mn-cs"/>
      </a:defRPr>
    </a:lvl5pPr>
    <a:lvl6pPr marL="11233861" algn="l" defTabSz="4493544" rtl="0" eaLnBrk="1" latinLnBrk="0" hangingPunct="1">
      <a:defRPr sz="8800" kern="1200">
        <a:solidFill>
          <a:schemeClr val="tx1"/>
        </a:solidFill>
        <a:latin typeface="+mn-lt"/>
        <a:ea typeface="+mn-ea"/>
        <a:cs typeface="+mn-cs"/>
      </a:defRPr>
    </a:lvl6pPr>
    <a:lvl7pPr marL="13480633" algn="l" defTabSz="4493544" rtl="0" eaLnBrk="1" latinLnBrk="0" hangingPunct="1">
      <a:defRPr sz="8800" kern="1200">
        <a:solidFill>
          <a:schemeClr val="tx1"/>
        </a:solidFill>
        <a:latin typeface="+mn-lt"/>
        <a:ea typeface="+mn-ea"/>
        <a:cs typeface="+mn-cs"/>
      </a:defRPr>
    </a:lvl7pPr>
    <a:lvl8pPr marL="15727406" algn="l" defTabSz="4493544" rtl="0" eaLnBrk="1" latinLnBrk="0" hangingPunct="1">
      <a:defRPr sz="8800" kern="1200">
        <a:solidFill>
          <a:schemeClr val="tx1"/>
        </a:solidFill>
        <a:latin typeface="+mn-lt"/>
        <a:ea typeface="+mn-ea"/>
        <a:cs typeface="+mn-cs"/>
      </a:defRPr>
    </a:lvl8pPr>
    <a:lvl9pPr marL="17974178" algn="l" defTabSz="4493544" rtl="0" eaLnBrk="1" latinLnBrk="0" hangingPunct="1">
      <a:defRPr sz="8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E49"/>
    <a:srgbClr val="102464"/>
    <a:srgbClr val="99CCFF"/>
    <a:srgbClr val="1229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76" autoAdjust="0"/>
    <p:restoredTop sz="95972" autoAdjust="0"/>
  </p:normalViewPr>
  <p:slideViewPr>
    <p:cSldViewPr>
      <p:cViewPr varScale="1">
        <p:scale>
          <a:sx n="16" d="100"/>
          <a:sy n="16" d="100"/>
        </p:scale>
        <p:origin x="1482" y="54"/>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789D6F7C-F78F-412A-8435-3C17545BC508}" type="datetimeFigureOut">
              <a:rPr lang="en-US" smtClean="0"/>
              <a:t>4/7/2016</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6BFAF505-F0B5-4C89-9F1F-0110A0BBC8F9}" type="slidenum">
              <a:rPr lang="en-US" smtClean="0"/>
              <a:t>‹#›</a:t>
            </a:fld>
            <a:endParaRPr lang="en-US"/>
          </a:p>
        </p:txBody>
      </p:sp>
    </p:spTree>
    <p:extLst>
      <p:ext uri="{BB962C8B-B14F-4D97-AF65-F5344CB8AC3E}">
        <p14:creationId xmlns:p14="http://schemas.microsoft.com/office/powerpoint/2010/main" val="3707871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High-resolution global atmospheric modeling run on the Discover supercomputer at the NASA Center for Climate Simulation at Goddard Space Flight Center, Greenbelt, Md., provides a unique tool to study the role of weather in Earth's climate system. The Goddard Earth Observing System Model, Version 5 (GEOS-5) is capable of simulating worldwide weather at resolutions of 10 to 3.5 kilometers (km).</a:t>
            </a: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BFAF505-F0B5-4C89-9F1F-0110A0BBC8F9}" type="slidenum">
              <a:rPr lang="en-US" smtClean="0"/>
              <a:t>1</a:t>
            </a:fld>
            <a:endParaRPr lang="en-US"/>
          </a:p>
        </p:txBody>
      </p:sp>
    </p:spTree>
    <p:extLst>
      <p:ext uri="{BB962C8B-B14F-4D97-AF65-F5344CB8AC3E}">
        <p14:creationId xmlns:p14="http://schemas.microsoft.com/office/powerpoint/2010/main" val="1516507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9"/>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245755" indent="0" algn="ctr">
              <a:buNone/>
              <a:defRPr>
                <a:solidFill>
                  <a:schemeClr val="tx1">
                    <a:tint val="75000"/>
                  </a:schemeClr>
                </a:solidFill>
              </a:defRPr>
            </a:lvl2pPr>
            <a:lvl3pPr marL="4491515" indent="0" algn="ctr">
              <a:buNone/>
              <a:defRPr>
                <a:solidFill>
                  <a:schemeClr val="tx1">
                    <a:tint val="75000"/>
                  </a:schemeClr>
                </a:solidFill>
              </a:defRPr>
            </a:lvl3pPr>
            <a:lvl4pPr marL="6737270" indent="0" algn="ctr">
              <a:buNone/>
              <a:defRPr>
                <a:solidFill>
                  <a:schemeClr val="tx1">
                    <a:tint val="75000"/>
                  </a:schemeClr>
                </a:solidFill>
              </a:defRPr>
            </a:lvl4pPr>
            <a:lvl5pPr marL="8983030" indent="0" algn="ctr">
              <a:buNone/>
              <a:defRPr>
                <a:solidFill>
                  <a:schemeClr val="tx1">
                    <a:tint val="75000"/>
                  </a:schemeClr>
                </a:solidFill>
              </a:defRPr>
            </a:lvl5pPr>
            <a:lvl6pPr marL="11228785" indent="0" algn="ctr">
              <a:buNone/>
              <a:defRPr>
                <a:solidFill>
                  <a:schemeClr val="tx1">
                    <a:tint val="75000"/>
                  </a:schemeClr>
                </a:solidFill>
              </a:defRPr>
            </a:lvl6pPr>
            <a:lvl7pPr marL="13474545" indent="0" algn="ctr">
              <a:buNone/>
              <a:defRPr>
                <a:solidFill>
                  <a:schemeClr val="tx1">
                    <a:tint val="75000"/>
                  </a:schemeClr>
                </a:solidFill>
              </a:defRPr>
            </a:lvl7pPr>
            <a:lvl8pPr marL="15720300" indent="0" algn="ctr">
              <a:buNone/>
              <a:defRPr>
                <a:solidFill>
                  <a:schemeClr val="tx1">
                    <a:tint val="75000"/>
                  </a:schemeClr>
                </a:solidFill>
              </a:defRPr>
            </a:lvl8pPr>
            <a:lvl9pPr marL="179660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8D2CB9-2CA8-43FC-B7CA-18AE366A8434}"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1B966-2FEE-4D22-A436-A7A229A523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D2CB9-2CA8-43FC-B7CA-18AE366A8434}"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1B966-2FEE-4D22-A436-A7A229A523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6380201" y="7033271"/>
            <a:ext cx="45422823" cy="1497939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6506" y="7033271"/>
            <a:ext cx="135552177" cy="1497939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D2CB9-2CA8-43FC-B7CA-18AE366A8434}"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1B966-2FEE-4D22-A436-A7A229A523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D2CB9-2CA8-43FC-B7CA-18AE366A8434}"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1B966-2FEE-4D22-A436-A7A229A523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2"/>
            <a:ext cx="37307520" cy="6537960"/>
          </a:xfrm>
        </p:spPr>
        <p:txBody>
          <a:bodyPr anchor="t"/>
          <a:lstStyle>
            <a:lvl1pPr algn="l">
              <a:defRPr sz="197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232"/>
            <a:ext cx="37307520" cy="7200897"/>
          </a:xfrm>
        </p:spPr>
        <p:txBody>
          <a:bodyPr anchor="b"/>
          <a:lstStyle>
            <a:lvl1pPr marL="0" indent="0">
              <a:buNone/>
              <a:defRPr sz="9800">
                <a:solidFill>
                  <a:schemeClr val="tx1">
                    <a:tint val="75000"/>
                  </a:schemeClr>
                </a:solidFill>
              </a:defRPr>
            </a:lvl1pPr>
            <a:lvl2pPr marL="2245755" indent="0">
              <a:buNone/>
              <a:defRPr sz="8800">
                <a:solidFill>
                  <a:schemeClr val="tx1">
                    <a:tint val="75000"/>
                  </a:schemeClr>
                </a:solidFill>
              </a:defRPr>
            </a:lvl2pPr>
            <a:lvl3pPr marL="4491515" indent="0">
              <a:buNone/>
              <a:defRPr sz="7900">
                <a:solidFill>
                  <a:schemeClr val="tx1">
                    <a:tint val="75000"/>
                  </a:schemeClr>
                </a:solidFill>
              </a:defRPr>
            </a:lvl3pPr>
            <a:lvl4pPr marL="6737270" indent="0">
              <a:buNone/>
              <a:defRPr sz="6900">
                <a:solidFill>
                  <a:schemeClr val="tx1">
                    <a:tint val="75000"/>
                  </a:schemeClr>
                </a:solidFill>
              </a:defRPr>
            </a:lvl4pPr>
            <a:lvl5pPr marL="8983030" indent="0">
              <a:buNone/>
              <a:defRPr sz="6900">
                <a:solidFill>
                  <a:schemeClr val="tx1">
                    <a:tint val="75000"/>
                  </a:schemeClr>
                </a:solidFill>
              </a:defRPr>
            </a:lvl5pPr>
            <a:lvl6pPr marL="11228785" indent="0">
              <a:buNone/>
              <a:defRPr sz="6900">
                <a:solidFill>
                  <a:schemeClr val="tx1">
                    <a:tint val="75000"/>
                  </a:schemeClr>
                </a:solidFill>
              </a:defRPr>
            </a:lvl6pPr>
            <a:lvl7pPr marL="13474545" indent="0">
              <a:buNone/>
              <a:defRPr sz="6900">
                <a:solidFill>
                  <a:schemeClr val="tx1">
                    <a:tint val="75000"/>
                  </a:schemeClr>
                </a:solidFill>
              </a:defRPr>
            </a:lvl7pPr>
            <a:lvl8pPr marL="15720300" indent="0">
              <a:buNone/>
              <a:defRPr sz="6900">
                <a:solidFill>
                  <a:schemeClr val="tx1">
                    <a:tint val="75000"/>
                  </a:schemeClr>
                </a:solidFill>
              </a:defRPr>
            </a:lvl8pPr>
            <a:lvl9pPr marL="17966060" indent="0">
              <a:buNone/>
              <a:defRPr sz="6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8D2CB9-2CA8-43FC-B7CA-18AE366A8434}"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1B966-2FEE-4D22-A436-A7A229A5238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6504" y="40965121"/>
            <a:ext cx="90487497" cy="115862102"/>
          </a:xfrm>
        </p:spPr>
        <p:txBody>
          <a:bodyPr/>
          <a:lstStyle>
            <a:lvl1pPr>
              <a:defRPr sz="13800"/>
            </a:lvl1pPr>
            <a:lvl2pPr>
              <a:defRPr sz="11800"/>
            </a:lvl2pPr>
            <a:lvl3pPr>
              <a:defRPr sz="98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1315523" y="40965121"/>
            <a:ext cx="90487503" cy="115862102"/>
          </a:xfrm>
        </p:spPr>
        <p:txBody>
          <a:bodyPr/>
          <a:lstStyle>
            <a:lvl1pPr>
              <a:defRPr sz="13800"/>
            </a:lvl1pPr>
            <a:lvl2pPr>
              <a:defRPr sz="11800"/>
            </a:lvl2pPr>
            <a:lvl3pPr>
              <a:defRPr sz="98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8D2CB9-2CA8-43FC-B7CA-18AE366A8434}" type="datetimeFigureOut">
              <a:rPr lang="en-US" smtClean="0"/>
              <a:pPr/>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1B966-2FEE-4D22-A436-A7A229A523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7368542"/>
            <a:ext cx="19392903" cy="3070858"/>
          </a:xfrm>
        </p:spPr>
        <p:txBody>
          <a:bodyPr anchor="b"/>
          <a:lstStyle>
            <a:lvl1pPr marL="0" indent="0">
              <a:buNone/>
              <a:defRPr sz="11800" b="1"/>
            </a:lvl1pPr>
            <a:lvl2pPr marL="2245755" indent="0">
              <a:buNone/>
              <a:defRPr sz="9800" b="1"/>
            </a:lvl2pPr>
            <a:lvl3pPr marL="4491515" indent="0">
              <a:buNone/>
              <a:defRPr sz="8800" b="1"/>
            </a:lvl3pPr>
            <a:lvl4pPr marL="6737270" indent="0">
              <a:buNone/>
              <a:defRPr sz="7900" b="1"/>
            </a:lvl4pPr>
            <a:lvl5pPr marL="8983030" indent="0">
              <a:buNone/>
              <a:defRPr sz="7900" b="1"/>
            </a:lvl5pPr>
            <a:lvl6pPr marL="11228785" indent="0">
              <a:buNone/>
              <a:defRPr sz="7900" b="1"/>
            </a:lvl6pPr>
            <a:lvl7pPr marL="13474545" indent="0">
              <a:buNone/>
              <a:defRPr sz="7900" b="1"/>
            </a:lvl7pPr>
            <a:lvl8pPr marL="15720300" indent="0">
              <a:buNone/>
              <a:defRPr sz="7900" b="1"/>
            </a:lvl8pPr>
            <a:lvl9pPr marL="17966060" indent="0">
              <a:buNone/>
              <a:defRPr sz="7900" b="1"/>
            </a:lvl9pPr>
          </a:lstStyle>
          <a:p>
            <a:pPr lvl="0"/>
            <a:r>
              <a:rPr lang="en-US" smtClean="0"/>
              <a:t>Click to edit Master text styles</a:t>
            </a:r>
          </a:p>
        </p:txBody>
      </p:sp>
      <p:sp>
        <p:nvSpPr>
          <p:cNvPr id="4" name="Content Placeholder 3"/>
          <p:cNvSpPr>
            <a:spLocks noGrp="1"/>
          </p:cNvSpPr>
          <p:nvPr>
            <p:ph sz="half" idx="2"/>
          </p:nvPr>
        </p:nvSpPr>
        <p:spPr>
          <a:xfrm>
            <a:off x="2194561" y="10439400"/>
            <a:ext cx="19392903" cy="18966182"/>
          </a:xfrm>
        </p:spPr>
        <p:txBody>
          <a:bodyPr/>
          <a:lstStyle>
            <a:lvl1pPr>
              <a:defRPr sz="11800"/>
            </a:lvl1pPr>
            <a:lvl2pPr>
              <a:defRPr sz="9800"/>
            </a:lvl2pPr>
            <a:lvl3pPr>
              <a:defRPr sz="8800"/>
            </a:lvl3pPr>
            <a:lvl4pPr>
              <a:defRPr sz="7900"/>
            </a:lvl4pPr>
            <a:lvl5pPr>
              <a:defRPr sz="7900"/>
            </a:lvl5pPr>
            <a:lvl6pPr>
              <a:defRPr sz="7900"/>
            </a:lvl6pPr>
            <a:lvl7pPr>
              <a:defRPr sz="7900"/>
            </a:lvl7pPr>
            <a:lvl8pPr>
              <a:defRPr sz="7900"/>
            </a:lvl8pPr>
            <a:lvl9pPr>
              <a:defRPr sz="7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8" y="7368542"/>
            <a:ext cx="19400520" cy="3070858"/>
          </a:xfrm>
        </p:spPr>
        <p:txBody>
          <a:bodyPr anchor="b"/>
          <a:lstStyle>
            <a:lvl1pPr marL="0" indent="0">
              <a:buNone/>
              <a:defRPr sz="11800" b="1"/>
            </a:lvl1pPr>
            <a:lvl2pPr marL="2245755" indent="0">
              <a:buNone/>
              <a:defRPr sz="9800" b="1"/>
            </a:lvl2pPr>
            <a:lvl3pPr marL="4491515" indent="0">
              <a:buNone/>
              <a:defRPr sz="8800" b="1"/>
            </a:lvl3pPr>
            <a:lvl4pPr marL="6737270" indent="0">
              <a:buNone/>
              <a:defRPr sz="7900" b="1"/>
            </a:lvl4pPr>
            <a:lvl5pPr marL="8983030" indent="0">
              <a:buNone/>
              <a:defRPr sz="7900" b="1"/>
            </a:lvl5pPr>
            <a:lvl6pPr marL="11228785" indent="0">
              <a:buNone/>
              <a:defRPr sz="7900" b="1"/>
            </a:lvl6pPr>
            <a:lvl7pPr marL="13474545" indent="0">
              <a:buNone/>
              <a:defRPr sz="7900" b="1"/>
            </a:lvl7pPr>
            <a:lvl8pPr marL="15720300" indent="0">
              <a:buNone/>
              <a:defRPr sz="7900" b="1"/>
            </a:lvl8pPr>
            <a:lvl9pPr marL="17966060" indent="0">
              <a:buNone/>
              <a:defRPr sz="7900" b="1"/>
            </a:lvl9pPr>
          </a:lstStyle>
          <a:p>
            <a:pPr lvl="0"/>
            <a:r>
              <a:rPr lang="en-US" smtClean="0"/>
              <a:t>Click to edit Master text styles</a:t>
            </a:r>
          </a:p>
        </p:txBody>
      </p:sp>
      <p:sp>
        <p:nvSpPr>
          <p:cNvPr id="6" name="Content Placeholder 5"/>
          <p:cNvSpPr>
            <a:spLocks noGrp="1"/>
          </p:cNvSpPr>
          <p:nvPr>
            <p:ph sz="quarter" idx="4"/>
          </p:nvPr>
        </p:nvSpPr>
        <p:spPr>
          <a:xfrm>
            <a:off x="22296128" y="10439400"/>
            <a:ext cx="19400520" cy="18966182"/>
          </a:xfrm>
        </p:spPr>
        <p:txBody>
          <a:bodyPr/>
          <a:lstStyle>
            <a:lvl1pPr>
              <a:defRPr sz="11800"/>
            </a:lvl1pPr>
            <a:lvl2pPr>
              <a:defRPr sz="9800"/>
            </a:lvl2pPr>
            <a:lvl3pPr>
              <a:defRPr sz="8800"/>
            </a:lvl3pPr>
            <a:lvl4pPr>
              <a:defRPr sz="7900"/>
            </a:lvl4pPr>
            <a:lvl5pPr>
              <a:defRPr sz="7900"/>
            </a:lvl5pPr>
            <a:lvl6pPr>
              <a:defRPr sz="7900"/>
            </a:lvl6pPr>
            <a:lvl7pPr>
              <a:defRPr sz="7900"/>
            </a:lvl7pPr>
            <a:lvl8pPr>
              <a:defRPr sz="7900"/>
            </a:lvl8pPr>
            <a:lvl9pPr>
              <a:defRPr sz="7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8D2CB9-2CA8-43FC-B7CA-18AE366A8434}" type="datetimeFigureOut">
              <a:rPr lang="en-US" smtClean="0"/>
              <a:pPr/>
              <a:t>4/7/2016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F1B966-2FEE-4D22-A436-A7A229A523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8D2CB9-2CA8-43FC-B7CA-18AE366A8434}" type="datetimeFigureOut">
              <a:rPr lang="en-US" smtClean="0"/>
              <a:pPr/>
              <a:t>4/7/2016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F1B966-2FEE-4D22-A436-A7A229A523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D2CB9-2CA8-43FC-B7CA-18AE366A8434}" type="datetimeFigureOut">
              <a:rPr lang="en-US" smtClean="0"/>
              <a:pPr/>
              <a:t>4/7/2016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F1B966-2FEE-4D22-A436-A7A229A523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3" cy="5577840"/>
          </a:xfrm>
        </p:spPr>
        <p:txBody>
          <a:bodyPr anchor="b"/>
          <a:lstStyle>
            <a:lvl1pPr algn="l">
              <a:defRPr sz="9800" b="1"/>
            </a:lvl1pPr>
          </a:lstStyle>
          <a:p>
            <a:r>
              <a:rPr lang="en-US" smtClean="0"/>
              <a:t>Click to edit Master title style</a:t>
            </a:r>
            <a:endParaRPr lang="en-US"/>
          </a:p>
        </p:txBody>
      </p:sp>
      <p:sp>
        <p:nvSpPr>
          <p:cNvPr id="3" name="Content Placeholder 2"/>
          <p:cNvSpPr>
            <a:spLocks noGrp="1"/>
          </p:cNvSpPr>
          <p:nvPr>
            <p:ph idx="1"/>
          </p:nvPr>
        </p:nvSpPr>
        <p:spPr>
          <a:xfrm>
            <a:off x="17160240" y="1310649"/>
            <a:ext cx="24536400" cy="28094943"/>
          </a:xfrm>
        </p:spPr>
        <p:txBody>
          <a:bodyPr/>
          <a:lstStyle>
            <a:lvl1pPr>
              <a:defRPr sz="15700"/>
            </a:lvl1pPr>
            <a:lvl2pPr>
              <a:defRPr sz="138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9"/>
            <a:ext cx="14439903" cy="22517103"/>
          </a:xfrm>
        </p:spPr>
        <p:txBody>
          <a:bodyPr/>
          <a:lstStyle>
            <a:lvl1pPr marL="0" indent="0">
              <a:buNone/>
              <a:defRPr sz="6900"/>
            </a:lvl1pPr>
            <a:lvl2pPr marL="2245755" indent="0">
              <a:buNone/>
              <a:defRPr sz="5900"/>
            </a:lvl2pPr>
            <a:lvl3pPr marL="4491515" indent="0">
              <a:buNone/>
              <a:defRPr sz="4900"/>
            </a:lvl3pPr>
            <a:lvl4pPr marL="6737270" indent="0">
              <a:buNone/>
              <a:defRPr sz="4400"/>
            </a:lvl4pPr>
            <a:lvl5pPr marL="8983030" indent="0">
              <a:buNone/>
              <a:defRPr sz="4400"/>
            </a:lvl5pPr>
            <a:lvl6pPr marL="11228785" indent="0">
              <a:buNone/>
              <a:defRPr sz="4400"/>
            </a:lvl6pPr>
            <a:lvl7pPr marL="13474545" indent="0">
              <a:buNone/>
              <a:defRPr sz="4400"/>
            </a:lvl7pPr>
            <a:lvl8pPr marL="15720300" indent="0">
              <a:buNone/>
              <a:defRPr sz="4400"/>
            </a:lvl8pPr>
            <a:lvl9pPr marL="17966060"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8D2CB9-2CA8-43FC-B7CA-18AE366A8434}" type="datetimeFigureOut">
              <a:rPr lang="en-US" smtClean="0"/>
              <a:pPr/>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1B966-2FEE-4D22-A436-A7A229A523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800"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20"/>
            <a:ext cx="26334720" cy="19751040"/>
          </a:xfrm>
        </p:spPr>
        <p:txBody>
          <a:bodyPr/>
          <a:lstStyle>
            <a:lvl1pPr marL="0" indent="0">
              <a:buNone/>
              <a:defRPr sz="15700"/>
            </a:lvl1pPr>
            <a:lvl2pPr marL="2245755" indent="0">
              <a:buNone/>
              <a:defRPr sz="13800"/>
            </a:lvl2pPr>
            <a:lvl3pPr marL="4491515" indent="0">
              <a:buNone/>
              <a:defRPr sz="11800"/>
            </a:lvl3pPr>
            <a:lvl4pPr marL="6737270" indent="0">
              <a:buNone/>
              <a:defRPr sz="9800"/>
            </a:lvl4pPr>
            <a:lvl5pPr marL="8983030" indent="0">
              <a:buNone/>
              <a:defRPr sz="9800"/>
            </a:lvl5pPr>
            <a:lvl6pPr marL="11228785" indent="0">
              <a:buNone/>
              <a:defRPr sz="9800"/>
            </a:lvl6pPr>
            <a:lvl7pPr marL="13474545" indent="0">
              <a:buNone/>
              <a:defRPr sz="9800"/>
            </a:lvl7pPr>
            <a:lvl8pPr marL="15720300" indent="0">
              <a:buNone/>
              <a:defRPr sz="9800"/>
            </a:lvl8pPr>
            <a:lvl9pPr marL="17966060" indent="0">
              <a:buNone/>
              <a:defRPr sz="9800"/>
            </a:lvl9pPr>
          </a:lstStyle>
          <a:p>
            <a:endParaRPr lang="en-US"/>
          </a:p>
        </p:txBody>
      </p:sp>
      <p:sp>
        <p:nvSpPr>
          <p:cNvPr id="4" name="Text Placeholder 3"/>
          <p:cNvSpPr>
            <a:spLocks noGrp="1"/>
          </p:cNvSpPr>
          <p:nvPr>
            <p:ph type="body" sz="half" idx="2"/>
          </p:nvPr>
        </p:nvSpPr>
        <p:spPr>
          <a:xfrm>
            <a:off x="8602983" y="25763224"/>
            <a:ext cx="26334720" cy="3863337"/>
          </a:xfrm>
        </p:spPr>
        <p:txBody>
          <a:bodyPr/>
          <a:lstStyle>
            <a:lvl1pPr marL="0" indent="0">
              <a:buNone/>
              <a:defRPr sz="6900"/>
            </a:lvl1pPr>
            <a:lvl2pPr marL="2245755" indent="0">
              <a:buNone/>
              <a:defRPr sz="5900"/>
            </a:lvl2pPr>
            <a:lvl3pPr marL="4491515" indent="0">
              <a:buNone/>
              <a:defRPr sz="4900"/>
            </a:lvl3pPr>
            <a:lvl4pPr marL="6737270" indent="0">
              <a:buNone/>
              <a:defRPr sz="4400"/>
            </a:lvl4pPr>
            <a:lvl5pPr marL="8983030" indent="0">
              <a:buNone/>
              <a:defRPr sz="4400"/>
            </a:lvl5pPr>
            <a:lvl6pPr marL="11228785" indent="0">
              <a:buNone/>
              <a:defRPr sz="4400"/>
            </a:lvl6pPr>
            <a:lvl7pPr marL="13474545" indent="0">
              <a:buNone/>
              <a:defRPr sz="4400"/>
            </a:lvl7pPr>
            <a:lvl8pPr marL="15720300" indent="0">
              <a:buNone/>
              <a:defRPr sz="4400"/>
            </a:lvl8pPr>
            <a:lvl9pPr marL="17966060"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8D2CB9-2CA8-43FC-B7CA-18AE366A8434}" type="datetimeFigureOut">
              <a:rPr lang="en-US" smtClean="0"/>
              <a:pPr/>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1B966-2FEE-4D22-A436-A7A229A523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02464"/>
            </a:gs>
            <a:gs pos="100000">
              <a:schemeClr val="accent1">
                <a:tint val="44500"/>
                <a:satMod val="16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49153" tIns="224574" rIns="449153" bIns="22457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9"/>
            <a:ext cx="39502080" cy="21724622"/>
          </a:xfrm>
          <a:prstGeom prst="rect">
            <a:avLst/>
          </a:prstGeom>
        </p:spPr>
        <p:txBody>
          <a:bodyPr vert="horz" lIns="449153" tIns="224574" rIns="449153" bIns="22457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9"/>
            <a:ext cx="10241280" cy="1752600"/>
          </a:xfrm>
          <a:prstGeom prst="rect">
            <a:avLst/>
          </a:prstGeom>
        </p:spPr>
        <p:txBody>
          <a:bodyPr vert="horz" lIns="449153" tIns="224574" rIns="449153" bIns="224574" rtlCol="0" anchor="ctr"/>
          <a:lstStyle>
            <a:lvl1pPr algn="l">
              <a:defRPr sz="5900">
                <a:solidFill>
                  <a:schemeClr val="tx1">
                    <a:tint val="75000"/>
                  </a:schemeClr>
                </a:solidFill>
              </a:defRPr>
            </a:lvl1pPr>
          </a:lstStyle>
          <a:p>
            <a:fld id="{9B8D2CB9-2CA8-43FC-B7CA-18AE366A8434}" type="datetimeFigureOut">
              <a:rPr lang="en-US" smtClean="0"/>
              <a:pPr/>
              <a:t>4/7/2016</a:t>
            </a:fld>
            <a:endParaRPr lang="en-US"/>
          </a:p>
        </p:txBody>
      </p:sp>
      <p:sp>
        <p:nvSpPr>
          <p:cNvPr id="5" name="Footer Placeholder 4"/>
          <p:cNvSpPr>
            <a:spLocks noGrp="1"/>
          </p:cNvSpPr>
          <p:nvPr>
            <p:ph type="ftr" sz="quarter" idx="3"/>
          </p:nvPr>
        </p:nvSpPr>
        <p:spPr>
          <a:xfrm>
            <a:off x="14996160" y="30510489"/>
            <a:ext cx="13898880" cy="1752600"/>
          </a:xfrm>
          <a:prstGeom prst="rect">
            <a:avLst/>
          </a:prstGeom>
        </p:spPr>
        <p:txBody>
          <a:bodyPr vert="horz" lIns="449153" tIns="224574" rIns="449153" bIns="224574"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9"/>
            <a:ext cx="10241280" cy="1752600"/>
          </a:xfrm>
          <a:prstGeom prst="rect">
            <a:avLst/>
          </a:prstGeom>
        </p:spPr>
        <p:txBody>
          <a:bodyPr vert="horz" lIns="449153" tIns="224574" rIns="449153" bIns="224574" rtlCol="0" anchor="ctr"/>
          <a:lstStyle>
            <a:lvl1pPr algn="r">
              <a:defRPr sz="5900">
                <a:solidFill>
                  <a:schemeClr val="tx1">
                    <a:tint val="75000"/>
                  </a:schemeClr>
                </a:solidFill>
              </a:defRPr>
            </a:lvl1pPr>
          </a:lstStyle>
          <a:p>
            <a:fld id="{89F1B966-2FEE-4D22-A436-A7A229A523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491515" rtl="0" eaLnBrk="1" latinLnBrk="0" hangingPunct="1">
        <a:spcBef>
          <a:spcPct val="0"/>
        </a:spcBef>
        <a:buNone/>
        <a:defRPr sz="21600" kern="1200">
          <a:solidFill>
            <a:schemeClr val="tx1"/>
          </a:solidFill>
          <a:latin typeface="+mj-lt"/>
          <a:ea typeface="+mj-ea"/>
          <a:cs typeface="+mj-cs"/>
        </a:defRPr>
      </a:lvl1pPr>
    </p:titleStyle>
    <p:bodyStyle>
      <a:lvl1pPr marL="1684317" indent="-1684317" algn="l" defTabSz="4491515" rtl="0" eaLnBrk="1" latinLnBrk="0" hangingPunct="1">
        <a:spcBef>
          <a:spcPct val="20000"/>
        </a:spcBef>
        <a:buFont typeface="Arial" pitchFamily="34" charset="0"/>
        <a:buChar char="•"/>
        <a:defRPr sz="15700" kern="1200">
          <a:solidFill>
            <a:schemeClr val="tx1"/>
          </a:solidFill>
          <a:latin typeface="+mn-lt"/>
          <a:ea typeface="+mn-ea"/>
          <a:cs typeface="+mn-cs"/>
        </a:defRPr>
      </a:lvl1pPr>
      <a:lvl2pPr marL="3649354" indent="-1403599" algn="l" defTabSz="4491515" rtl="0" eaLnBrk="1" latinLnBrk="0" hangingPunct="1">
        <a:spcBef>
          <a:spcPct val="20000"/>
        </a:spcBef>
        <a:buFont typeface="Arial" pitchFamily="34" charset="0"/>
        <a:buChar char="–"/>
        <a:defRPr sz="13800" kern="1200">
          <a:solidFill>
            <a:schemeClr val="tx1"/>
          </a:solidFill>
          <a:latin typeface="+mn-lt"/>
          <a:ea typeface="+mn-ea"/>
          <a:cs typeface="+mn-cs"/>
        </a:defRPr>
      </a:lvl2pPr>
      <a:lvl3pPr marL="5614395" indent="-1122880" algn="l" defTabSz="4491515" rtl="0" eaLnBrk="1" latinLnBrk="0" hangingPunct="1">
        <a:spcBef>
          <a:spcPct val="20000"/>
        </a:spcBef>
        <a:buFont typeface="Arial" pitchFamily="34" charset="0"/>
        <a:buChar char="•"/>
        <a:defRPr sz="11800" kern="1200">
          <a:solidFill>
            <a:schemeClr val="tx1"/>
          </a:solidFill>
          <a:latin typeface="+mn-lt"/>
          <a:ea typeface="+mn-ea"/>
          <a:cs typeface="+mn-cs"/>
        </a:defRPr>
      </a:lvl3pPr>
      <a:lvl4pPr marL="7860150" indent="-1122880" algn="l" defTabSz="4491515" rtl="0" eaLnBrk="1" latinLnBrk="0" hangingPunct="1">
        <a:spcBef>
          <a:spcPct val="20000"/>
        </a:spcBef>
        <a:buFont typeface="Arial" pitchFamily="34" charset="0"/>
        <a:buChar char="–"/>
        <a:defRPr sz="9800" kern="1200">
          <a:solidFill>
            <a:schemeClr val="tx1"/>
          </a:solidFill>
          <a:latin typeface="+mn-lt"/>
          <a:ea typeface="+mn-ea"/>
          <a:cs typeface="+mn-cs"/>
        </a:defRPr>
      </a:lvl4pPr>
      <a:lvl5pPr marL="10105910" indent="-1122880" algn="l" defTabSz="4491515" rtl="0" eaLnBrk="1" latinLnBrk="0" hangingPunct="1">
        <a:spcBef>
          <a:spcPct val="20000"/>
        </a:spcBef>
        <a:buFont typeface="Arial" pitchFamily="34" charset="0"/>
        <a:buChar char="»"/>
        <a:defRPr sz="9800" kern="1200">
          <a:solidFill>
            <a:schemeClr val="tx1"/>
          </a:solidFill>
          <a:latin typeface="+mn-lt"/>
          <a:ea typeface="+mn-ea"/>
          <a:cs typeface="+mn-cs"/>
        </a:defRPr>
      </a:lvl5pPr>
      <a:lvl6pPr marL="12351665" indent="-1122880" algn="l" defTabSz="4491515" rtl="0" eaLnBrk="1" latinLnBrk="0" hangingPunct="1">
        <a:spcBef>
          <a:spcPct val="20000"/>
        </a:spcBef>
        <a:buFont typeface="Arial" pitchFamily="34" charset="0"/>
        <a:buChar char="•"/>
        <a:defRPr sz="9800" kern="1200">
          <a:solidFill>
            <a:schemeClr val="tx1"/>
          </a:solidFill>
          <a:latin typeface="+mn-lt"/>
          <a:ea typeface="+mn-ea"/>
          <a:cs typeface="+mn-cs"/>
        </a:defRPr>
      </a:lvl6pPr>
      <a:lvl7pPr marL="14597425" indent="-1122880" algn="l" defTabSz="4491515" rtl="0" eaLnBrk="1" latinLnBrk="0" hangingPunct="1">
        <a:spcBef>
          <a:spcPct val="20000"/>
        </a:spcBef>
        <a:buFont typeface="Arial" pitchFamily="34" charset="0"/>
        <a:buChar char="•"/>
        <a:defRPr sz="9800" kern="1200">
          <a:solidFill>
            <a:schemeClr val="tx1"/>
          </a:solidFill>
          <a:latin typeface="+mn-lt"/>
          <a:ea typeface="+mn-ea"/>
          <a:cs typeface="+mn-cs"/>
        </a:defRPr>
      </a:lvl7pPr>
      <a:lvl8pPr marL="16843180" indent="-1122880" algn="l" defTabSz="4491515" rtl="0" eaLnBrk="1" latinLnBrk="0" hangingPunct="1">
        <a:spcBef>
          <a:spcPct val="20000"/>
        </a:spcBef>
        <a:buFont typeface="Arial" pitchFamily="34" charset="0"/>
        <a:buChar char="•"/>
        <a:defRPr sz="9800" kern="1200">
          <a:solidFill>
            <a:schemeClr val="tx1"/>
          </a:solidFill>
          <a:latin typeface="+mn-lt"/>
          <a:ea typeface="+mn-ea"/>
          <a:cs typeface="+mn-cs"/>
        </a:defRPr>
      </a:lvl8pPr>
      <a:lvl9pPr marL="19088940" indent="-1122880" algn="l" defTabSz="4491515" rtl="0" eaLnBrk="1" latinLnBrk="0" hangingPunct="1">
        <a:spcBef>
          <a:spcPct val="20000"/>
        </a:spcBef>
        <a:buFont typeface="Arial" pitchFamily="34" charset="0"/>
        <a:buChar char="•"/>
        <a:defRPr sz="9800" kern="1200">
          <a:solidFill>
            <a:schemeClr val="tx1"/>
          </a:solidFill>
          <a:latin typeface="+mn-lt"/>
          <a:ea typeface="+mn-ea"/>
          <a:cs typeface="+mn-cs"/>
        </a:defRPr>
      </a:lvl9pPr>
    </p:bodyStyle>
    <p:otherStyle>
      <a:defPPr>
        <a:defRPr lang="en-US"/>
      </a:defPPr>
      <a:lvl1pPr marL="0" algn="l" defTabSz="4491515" rtl="0" eaLnBrk="1" latinLnBrk="0" hangingPunct="1">
        <a:defRPr sz="8800" kern="1200">
          <a:solidFill>
            <a:schemeClr val="tx1"/>
          </a:solidFill>
          <a:latin typeface="+mn-lt"/>
          <a:ea typeface="+mn-ea"/>
          <a:cs typeface="+mn-cs"/>
        </a:defRPr>
      </a:lvl1pPr>
      <a:lvl2pPr marL="2245755" algn="l" defTabSz="4491515" rtl="0" eaLnBrk="1" latinLnBrk="0" hangingPunct="1">
        <a:defRPr sz="8800" kern="1200">
          <a:solidFill>
            <a:schemeClr val="tx1"/>
          </a:solidFill>
          <a:latin typeface="+mn-lt"/>
          <a:ea typeface="+mn-ea"/>
          <a:cs typeface="+mn-cs"/>
        </a:defRPr>
      </a:lvl2pPr>
      <a:lvl3pPr marL="4491515" algn="l" defTabSz="4491515" rtl="0" eaLnBrk="1" latinLnBrk="0" hangingPunct="1">
        <a:defRPr sz="8800" kern="1200">
          <a:solidFill>
            <a:schemeClr val="tx1"/>
          </a:solidFill>
          <a:latin typeface="+mn-lt"/>
          <a:ea typeface="+mn-ea"/>
          <a:cs typeface="+mn-cs"/>
        </a:defRPr>
      </a:lvl3pPr>
      <a:lvl4pPr marL="6737270" algn="l" defTabSz="4491515" rtl="0" eaLnBrk="1" latinLnBrk="0" hangingPunct="1">
        <a:defRPr sz="8800" kern="1200">
          <a:solidFill>
            <a:schemeClr val="tx1"/>
          </a:solidFill>
          <a:latin typeface="+mn-lt"/>
          <a:ea typeface="+mn-ea"/>
          <a:cs typeface="+mn-cs"/>
        </a:defRPr>
      </a:lvl4pPr>
      <a:lvl5pPr marL="8983030" algn="l" defTabSz="4491515" rtl="0" eaLnBrk="1" latinLnBrk="0" hangingPunct="1">
        <a:defRPr sz="8800" kern="1200">
          <a:solidFill>
            <a:schemeClr val="tx1"/>
          </a:solidFill>
          <a:latin typeface="+mn-lt"/>
          <a:ea typeface="+mn-ea"/>
          <a:cs typeface="+mn-cs"/>
        </a:defRPr>
      </a:lvl5pPr>
      <a:lvl6pPr marL="11228785" algn="l" defTabSz="4491515" rtl="0" eaLnBrk="1" latinLnBrk="0" hangingPunct="1">
        <a:defRPr sz="8800" kern="1200">
          <a:solidFill>
            <a:schemeClr val="tx1"/>
          </a:solidFill>
          <a:latin typeface="+mn-lt"/>
          <a:ea typeface="+mn-ea"/>
          <a:cs typeface="+mn-cs"/>
        </a:defRPr>
      </a:lvl6pPr>
      <a:lvl7pPr marL="13474545" algn="l" defTabSz="4491515" rtl="0" eaLnBrk="1" latinLnBrk="0" hangingPunct="1">
        <a:defRPr sz="8800" kern="1200">
          <a:solidFill>
            <a:schemeClr val="tx1"/>
          </a:solidFill>
          <a:latin typeface="+mn-lt"/>
          <a:ea typeface="+mn-ea"/>
          <a:cs typeface="+mn-cs"/>
        </a:defRPr>
      </a:lvl7pPr>
      <a:lvl8pPr marL="15720300" algn="l" defTabSz="4491515" rtl="0" eaLnBrk="1" latinLnBrk="0" hangingPunct="1">
        <a:defRPr sz="8800" kern="1200">
          <a:solidFill>
            <a:schemeClr val="tx1"/>
          </a:solidFill>
          <a:latin typeface="+mn-lt"/>
          <a:ea typeface="+mn-ea"/>
          <a:cs typeface="+mn-cs"/>
        </a:defRPr>
      </a:lvl8pPr>
      <a:lvl9pPr marL="17966060" algn="l" defTabSz="4491515"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5.png"/><Relationship Id="rId3" Type="http://schemas.openxmlformats.org/officeDocument/2006/relationships/image" Target="../media/image1.png"/><Relationship Id="rId21" Type="http://schemas.openxmlformats.org/officeDocument/2006/relationships/image" Target="../media/image18.png"/><Relationship Id="rId7" Type="http://schemas.openxmlformats.org/officeDocument/2006/relationships/image" Target="../media/image5.png"/><Relationship Id="rId12" Type="http://schemas.openxmlformats.org/officeDocument/2006/relationships/image" Target="../media/image10.jpeg"/><Relationship Id="rId17" Type="http://schemas.microsoft.com/office/2007/relationships/hdphoto" Target="../media/hdphoto1.wdp"/><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1.png"/><Relationship Id="rId5" Type="http://schemas.openxmlformats.org/officeDocument/2006/relationships/image" Target="../media/image3.png"/><Relationship Id="rId15" Type="http://schemas.openxmlformats.org/officeDocument/2006/relationships/image" Target="../media/image13.jpeg"/><Relationship Id="rId23" Type="http://schemas.openxmlformats.org/officeDocument/2006/relationships/image" Target="../media/image20.png"/><Relationship Id="rId10" Type="http://schemas.openxmlformats.org/officeDocument/2006/relationships/image" Target="../media/image8.png"/><Relationship Id="rId19"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tiff"/><Relationship Id="rId2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chemeClr val="accent5">
                <a:lumMod val="50000"/>
              </a:schemeClr>
            </a:gs>
            <a:gs pos="100000">
              <a:schemeClr val="accent5">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14" name="Rectangle 13"/>
          <p:cNvSpPr/>
          <p:nvPr/>
        </p:nvSpPr>
        <p:spPr>
          <a:xfrm>
            <a:off x="838200" y="12725400"/>
            <a:ext cx="10972800" cy="19888200"/>
          </a:xfrm>
          <a:prstGeom prst="rect">
            <a:avLst/>
          </a:prstGeom>
          <a:solidFill>
            <a:schemeClr val="bg1">
              <a:alpha val="80000"/>
            </a:schemeClr>
          </a:solidFill>
          <a:ln w="38100">
            <a:solidFill>
              <a:srgbClr val="173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rgbClr val="173E49"/>
              </a:solidFill>
            </a:endParaRPr>
          </a:p>
        </p:txBody>
      </p:sp>
      <p:sp>
        <p:nvSpPr>
          <p:cNvPr id="4" name="Text Box 6"/>
          <p:cNvSpPr txBox="1">
            <a:spLocks noChangeArrowheads="1"/>
          </p:cNvSpPr>
          <p:nvPr/>
        </p:nvSpPr>
        <p:spPr bwMode="auto">
          <a:xfrm>
            <a:off x="6934200" y="565785"/>
            <a:ext cx="30937200" cy="2520315"/>
          </a:xfrm>
          <a:prstGeom prst="rect">
            <a:avLst/>
          </a:prstGeom>
          <a:noFill/>
          <a:ln w="9525">
            <a:noFill/>
            <a:miter lim="800000"/>
            <a:headEnd/>
            <a:tailEnd/>
          </a:ln>
          <a:effectLst/>
        </p:spPr>
        <p:txBody>
          <a:bodyPr lIns="91354" tIns="45672" rIns="91354" bIns="45672"/>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8000" b="1" dirty="0" smtClean="0">
                <a:solidFill>
                  <a:schemeClr val="bg1"/>
                </a:solidFill>
                <a:latin typeface="Times New Roman"/>
                <a:ea typeface="Times New Roman"/>
              </a:rPr>
              <a:t>Measurement of aerosol optical properties using pulsed laser cavity ring-down spectroscopy (CRDS). </a:t>
            </a:r>
            <a:endParaRPr lang="en-US" sz="6600" dirty="0">
              <a:solidFill>
                <a:schemeClr val="bg1"/>
              </a:solidFill>
              <a:latin typeface="Times New Roman"/>
              <a:ea typeface="Times"/>
            </a:endParaRPr>
          </a:p>
        </p:txBody>
      </p:sp>
      <p:sp>
        <p:nvSpPr>
          <p:cNvPr id="5" name="Rectangle 4"/>
          <p:cNvSpPr/>
          <p:nvPr/>
        </p:nvSpPr>
        <p:spPr>
          <a:xfrm>
            <a:off x="838200" y="5943600"/>
            <a:ext cx="10972800" cy="5105400"/>
          </a:xfrm>
          <a:prstGeom prst="rect">
            <a:avLst/>
          </a:prstGeom>
          <a:solidFill>
            <a:schemeClr val="bg1">
              <a:alpha val="80000"/>
            </a:schemeClr>
          </a:solidFill>
          <a:ln w="38100">
            <a:solidFill>
              <a:srgbClr val="173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173E49"/>
              </a:solidFill>
            </a:endParaRPr>
          </a:p>
        </p:txBody>
      </p:sp>
      <p:sp>
        <p:nvSpPr>
          <p:cNvPr id="6" name="Rectangle 5"/>
          <p:cNvSpPr/>
          <p:nvPr/>
        </p:nvSpPr>
        <p:spPr>
          <a:xfrm>
            <a:off x="12778740" y="7206343"/>
            <a:ext cx="18288000" cy="9100457"/>
          </a:xfrm>
          <a:prstGeom prst="rect">
            <a:avLst/>
          </a:prstGeom>
          <a:solidFill>
            <a:schemeClr val="bg1">
              <a:alpha val="80000"/>
            </a:schemeClr>
          </a:solidFill>
          <a:ln w="38100">
            <a:solidFill>
              <a:srgbClr val="173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E49"/>
              </a:solidFill>
            </a:endParaRPr>
          </a:p>
        </p:txBody>
      </p:sp>
      <p:sp>
        <p:nvSpPr>
          <p:cNvPr id="7" name="Rectangle 6"/>
          <p:cNvSpPr/>
          <p:nvPr/>
        </p:nvSpPr>
        <p:spPr>
          <a:xfrm>
            <a:off x="32004000" y="5943600"/>
            <a:ext cx="10972800" cy="16840200"/>
          </a:xfrm>
          <a:prstGeom prst="rect">
            <a:avLst/>
          </a:prstGeom>
          <a:solidFill>
            <a:schemeClr val="bg1">
              <a:alpha val="80000"/>
            </a:schemeClr>
          </a:solidFill>
          <a:ln w="38100">
            <a:solidFill>
              <a:srgbClr val="173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8200" y="4724400"/>
            <a:ext cx="10972800" cy="987552"/>
          </a:xfrm>
          <a:prstGeom prst="rect">
            <a:avLst/>
          </a:prstGeom>
          <a:solidFill>
            <a:schemeClr val="bg1">
              <a:alpha val="80000"/>
            </a:schemeClr>
          </a:solidFill>
          <a:ln w="38100">
            <a:solidFill>
              <a:srgbClr val="173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rgbClr val="173E49"/>
                </a:solidFill>
              </a:rPr>
              <a:t>ABSTRACT</a:t>
            </a:r>
            <a:endParaRPr lang="en-US" sz="7200" dirty="0">
              <a:solidFill>
                <a:srgbClr val="173E49"/>
              </a:solidFill>
            </a:endParaRPr>
          </a:p>
        </p:txBody>
      </p:sp>
      <p:sp>
        <p:nvSpPr>
          <p:cNvPr id="9" name="Rectangle 8"/>
          <p:cNvSpPr/>
          <p:nvPr/>
        </p:nvSpPr>
        <p:spPr>
          <a:xfrm>
            <a:off x="12778740" y="5697583"/>
            <a:ext cx="18288000" cy="1234440"/>
          </a:xfrm>
          <a:prstGeom prst="rect">
            <a:avLst/>
          </a:prstGeom>
          <a:solidFill>
            <a:schemeClr val="bg1">
              <a:alpha val="80000"/>
            </a:schemeClr>
          </a:solidFill>
          <a:ln w="38100">
            <a:solidFill>
              <a:srgbClr val="173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rgbClr val="173E49"/>
                </a:solidFill>
              </a:rPr>
              <a:t>INSTRUMENTATION</a:t>
            </a:r>
            <a:endParaRPr lang="en-US" sz="7200" dirty="0">
              <a:solidFill>
                <a:srgbClr val="173E49"/>
              </a:solidFill>
            </a:endParaRPr>
          </a:p>
        </p:txBody>
      </p:sp>
      <p:sp>
        <p:nvSpPr>
          <p:cNvPr id="10" name="Rectangle 9"/>
          <p:cNvSpPr/>
          <p:nvPr/>
        </p:nvSpPr>
        <p:spPr>
          <a:xfrm>
            <a:off x="32004000" y="4724400"/>
            <a:ext cx="10972800" cy="987552"/>
          </a:xfrm>
          <a:prstGeom prst="rect">
            <a:avLst/>
          </a:prstGeom>
          <a:solidFill>
            <a:schemeClr val="bg1">
              <a:alpha val="80000"/>
            </a:schemeClr>
          </a:solidFill>
          <a:ln w="38100">
            <a:solidFill>
              <a:srgbClr val="173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rgbClr val="173E49"/>
                </a:solidFill>
              </a:rPr>
              <a:t>THEORETICAL TREATMENT</a:t>
            </a:r>
            <a:endParaRPr lang="en-US" sz="7200" dirty="0">
              <a:solidFill>
                <a:srgbClr val="173E49"/>
              </a:solidFill>
            </a:endParaRPr>
          </a:p>
        </p:txBody>
      </p:sp>
      <p:sp>
        <p:nvSpPr>
          <p:cNvPr id="11" name="Rectangle 10"/>
          <p:cNvSpPr/>
          <p:nvPr/>
        </p:nvSpPr>
        <p:spPr>
          <a:xfrm>
            <a:off x="838200" y="6576060"/>
            <a:ext cx="10439400" cy="349758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1066800" y="6339840"/>
            <a:ext cx="10515600" cy="4518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dirty="0">
                <a:solidFill>
                  <a:srgbClr val="173E49"/>
                </a:solidFill>
              </a:rPr>
              <a:t>Accurate measurements of optical extinction coefficients and scattering parameters for atmospheric aerosols are needed in order to quantify the effects aerosols have on climate change.  Although this field was once dominated by Fluorescence FAGE and long-path absorption spectroscopy DOAS, cavity ring-down spectroscopy (CRDS) has emerged as a cost-effective, accurate alternative technique that has numerous advantages.  CRDS is an optical absorption technique based on Beer’s Law that allows for the characterization of extremely low concentration target samples by using two highly reflective mirrors to create an optical cavity with a </a:t>
            </a:r>
            <a:r>
              <a:rPr lang="en-US" sz="2200" dirty="0" err="1">
                <a:solidFill>
                  <a:srgbClr val="173E49"/>
                </a:solidFill>
              </a:rPr>
              <a:t>pathlength</a:t>
            </a:r>
            <a:r>
              <a:rPr lang="en-US" sz="2200" dirty="0">
                <a:solidFill>
                  <a:srgbClr val="173E49"/>
                </a:solidFill>
              </a:rPr>
              <a:t> thousands of times longer than its meter long laboratory footprint.  System ring-down information will be monitored and collected using </a:t>
            </a:r>
            <a:r>
              <a:rPr lang="en-US" sz="2200" dirty="0" err="1">
                <a:solidFill>
                  <a:srgbClr val="173E49"/>
                </a:solidFill>
              </a:rPr>
              <a:t>LabView</a:t>
            </a:r>
            <a:r>
              <a:rPr lang="en-US" sz="2200" dirty="0">
                <a:solidFill>
                  <a:srgbClr val="173E49"/>
                </a:solidFill>
              </a:rPr>
              <a:t>, a program capable of quantifying sensory data and associated ring-down measurements.  Well-characterized laboratory generated aerosols of various sizes and compositions will be used to characterize the instrument.</a:t>
            </a:r>
          </a:p>
        </p:txBody>
      </p:sp>
      <p:sp>
        <p:nvSpPr>
          <p:cNvPr id="13" name="Rectangle 12"/>
          <p:cNvSpPr/>
          <p:nvPr/>
        </p:nvSpPr>
        <p:spPr>
          <a:xfrm>
            <a:off x="838200" y="11506200"/>
            <a:ext cx="10972800" cy="987552"/>
          </a:xfrm>
          <a:prstGeom prst="rect">
            <a:avLst/>
          </a:prstGeom>
          <a:solidFill>
            <a:schemeClr val="bg1">
              <a:alpha val="80000"/>
            </a:schemeClr>
          </a:solidFill>
          <a:ln w="38100">
            <a:solidFill>
              <a:srgbClr val="173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rgbClr val="173E49"/>
                </a:solidFill>
              </a:rPr>
              <a:t>BACKGROUND</a:t>
            </a:r>
            <a:endParaRPr lang="en-US" sz="7200" dirty="0">
              <a:solidFill>
                <a:srgbClr val="173E49"/>
              </a:solidFill>
            </a:endParaRPr>
          </a:p>
        </p:txBody>
      </p:sp>
      <p:sp>
        <p:nvSpPr>
          <p:cNvPr id="15" name="Rectangle 14"/>
          <p:cNvSpPr/>
          <p:nvPr/>
        </p:nvSpPr>
        <p:spPr>
          <a:xfrm>
            <a:off x="12801521" y="18074708"/>
            <a:ext cx="18288000" cy="14538892"/>
          </a:xfrm>
          <a:prstGeom prst="rect">
            <a:avLst/>
          </a:prstGeom>
          <a:solidFill>
            <a:schemeClr val="bg1">
              <a:alpha val="80000"/>
            </a:schemeClr>
          </a:solidFill>
          <a:ln w="38100">
            <a:solidFill>
              <a:srgbClr val="173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rgbClr val="173E49"/>
              </a:solidFill>
            </a:endParaRPr>
          </a:p>
        </p:txBody>
      </p:sp>
      <p:sp>
        <p:nvSpPr>
          <p:cNvPr id="16" name="Rectangle 15"/>
          <p:cNvSpPr/>
          <p:nvPr/>
        </p:nvSpPr>
        <p:spPr>
          <a:xfrm>
            <a:off x="12763500" y="16611600"/>
            <a:ext cx="18288000" cy="1234440"/>
          </a:xfrm>
          <a:prstGeom prst="rect">
            <a:avLst/>
          </a:prstGeom>
          <a:solidFill>
            <a:schemeClr val="bg1">
              <a:alpha val="80000"/>
            </a:schemeClr>
          </a:solidFill>
          <a:ln w="38100">
            <a:solidFill>
              <a:srgbClr val="173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rgbClr val="173E49"/>
                </a:solidFill>
              </a:rPr>
              <a:t>CURRENT PROGRESS</a:t>
            </a:r>
            <a:endParaRPr lang="en-US" sz="7200" dirty="0">
              <a:solidFill>
                <a:srgbClr val="173E49"/>
              </a:solidFill>
            </a:endParaRPr>
          </a:p>
        </p:txBody>
      </p:sp>
      <p:sp>
        <p:nvSpPr>
          <p:cNvPr id="17" name="Rectangle 16"/>
          <p:cNvSpPr/>
          <p:nvPr/>
        </p:nvSpPr>
        <p:spPr>
          <a:xfrm>
            <a:off x="12496800" y="3947160"/>
            <a:ext cx="18364200" cy="1234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solidFill>
                  <a:schemeClr val="bg1"/>
                </a:solidFill>
              </a:rPr>
              <a:t>Logan </a:t>
            </a:r>
            <a:r>
              <a:rPr lang="en-US" sz="4400" b="1" i="1" dirty="0" err="1">
                <a:solidFill>
                  <a:schemeClr val="bg1"/>
                </a:solidFill>
              </a:rPr>
              <a:t>Bevill</a:t>
            </a:r>
            <a:r>
              <a:rPr lang="en-US" sz="4400" b="1" i="1" dirty="0">
                <a:solidFill>
                  <a:schemeClr val="bg1"/>
                </a:solidFill>
              </a:rPr>
              <a:t>, </a:t>
            </a:r>
            <a:r>
              <a:rPr lang="en-US" sz="4400" b="1" i="1" u="sng" dirty="0">
                <a:solidFill>
                  <a:schemeClr val="bg1"/>
                </a:solidFill>
              </a:rPr>
              <a:t>Julio Castillo</a:t>
            </a:r>
            <a:r>
              <a:rPr lang="en-US" sz="4400" b="1" i="1" dirty="0">
                <a:solidFill>
                  <a:schemeClr val="bg1"/>
                </a:solidFill>
              </a:rPr>
              <a:t>, and </a:t>
            </a:r>
            <a:r>
              <a:rPr lang="en-US" sz="4400" b="1" i="1" u="sng" dirty="0">
                <a:solidFill>
                  <a:schemeClr val="bg1"/>
                </a:solidFill>
              </a:rPr>
              <a:t>Jay </a:t>
            </a:r>
            <a:r>
              <a:rPr lang="en-US" sz="4400" b="1" i="1" u="sng" dirty="0" smtClean="0">
                <a:solidFill>
                  <a:schemeClr val="bg1"/>
                </a:solidFill>
              </a:rPr>
              <a:t>Pittman</a:t>
            </a:r>
            <a:r>
              <a:rPr lang="en-US" sz="4400" b="1" i="1" dirty="0" smtClean="0">
                <a:solidFill>
                  <a:schemeClr val="bg1"/>
                </a:solidFill>
              </a:rPr>
              <a:t>, and Kristin S. Dooley</a:t>
            </a:r>
            <a:endParaRPr lang="en-US" sz="4400" u="sng" dirty="0">
              <a:solidFill>
                <a:schemeClr val="bg1"/>
              </a:solidFill>
            </a:endParaRPr>
          </a:p>
          <a:p>
            <a:pPr algn="ctr"/>
            <a:r>
              <a:rPr lang="en-US" sz="4400" i="1" dirty="0" smtClean="0">
                <a:solidFill>
                  <a:schemeClr val="bg1"/>
                </a:solidFill>
              </a:rPr>
              <a:t>Chemistry Department, The University of Central Arkansas, Conway, AR 72035</a:t>
            </a:r>
            <a:endParaRPr lang="en-US" sz="4400" dirty="0">
              <a:solidFill>
                <a:schemeClr val="bg1"/>
              </a:solidFill>
            </a:endParaRPr>
          </a:p>
          <a:p>
            <a:pPr algn="ctr"/>
            <a:endParaRPr lang="en-US" sz="1200" dirty="0">
              <a:solidFill>
                <a:schemeClr val="bg1"/>
              </a:solidFill>
            </a:endParaRPr>
          </a:p>
        </p:txBody>
      </p:sp>
      <p:sp>
        <p:nvSpPr>
          <p:cNvPr id="18" name="Rectangle 17"/>
          <p:cNvSpPr/>
          <p:nvPr/>
        </p:nvSpPr>
        <p:spPr>
          <a:xfrm>
            <a:off x="32156400" y="6096000"/>
            <a:ext cx="10668000" cy="10081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Aft>
                <a:spcPts val="1000"/>
              </a:spcAft>
            </a:pPr>
            <a:r>
              <a:rPr lang="en-US" sz="2200" dirty="0" smtClean="0">
                <a:solidFill>
                  <a:srgbClr val="173E49"/>
                </a:solidFill>
                <a:latin typeface="Times New Roman"/>
                <a:ea typeface="Calibri"/>
                <a:cs typeface="Times New Roman"/>
              </a:rPr>
              <a:t>Pulsed Cavity Ring-Down Spectroscopy allows for the characterization of aerosol samples through the calculation of the rates of light decay and absorption observed during experimental procedure. </a:t>
            </a:r>
          </a:p>
          <a:p>
            <a:pPr>
              <a:lnSpc>
                <a:spcPct val="115000"/>
              </a:lnSpc>
              <a:spcAft>
                <a:spcPts val="1000"/>
              </a:spcAft>
            </a:pPr>
            <a:endParaRPr lang="en-US" sz="2200" dirty="0" smtClean="0">
              <a:solidFill>
                <a:srgbClr val="173E49"/>
              </a:solidFill>
              <a:latin typeface="Times New Roman"/>
              <a:ea typeface="Calibri"/>
              <a:cs typeface="Times New Roman"/>
            </a:endParaRPr>
          </a:p>
          <a:p>
            <a:pPr>
              <a:lnSpc>
                <a:spcPct val="115000"/>
              </a:lnSpc>
              <a:spcAft>
                <a:spcPts val="1000"/>
              </a:spcAft>
            </a:pPr>
            <a:endParaRPr lang="en-US" sz="2200" dirty="0" smtClean="0">
              <a:solidFill>
                <a:srgbClr val="173E49"/>
              </a:solidFill>
              <a:latin typeface="Times New Roman"/>
              <a:ea typeface="Calibri"/>
              <a:cs typeface="Times New Roman"/>
            </a:endParaRPr>
          </a:p>
          <a:p>
            <a:pPr>
              <a:lnSpc>
                <a:spcPct val="115000"/>
              </a:lnSpc>
              <a:spcAft>
                <a:spcPts val="1000"/>
              </a:spcAft>
            </a:pPr>
            <a:endParaRPr lang="en-US" sz="2200" dirty="0" smtClean="0">
              <a:solidFill>
                <a:srgbClr val="173E49"/>
              </a:solidFill>
              <a:latin typeface="Times New Roman"/>
              <a:ea typeface="Calibri"/>
              <a:cs typeface="Times New Roman"/>
            </a:endParaRPr>
          </a:p>
          <a:p>
            <a:pPr>
              <a:lnSpc>
                <a:spcPct val="115000"/>
              </a:lnSpc>
              <a:spcAft>
                <a:spcPts val="1000"/>
              </a:spcAft>
            </a:pPr>
            <a:endParaRPr lang="en-US" sz="2200" dirty="0" smtClean="0">
              <a:solidFill>
                <a:srgbClr val="173E49"/>
              </a:solidFill>
              <a:latin typeface="Times New Roman"/>
              <a:ea typeface="Calibri"/>
              <a:cs typeface="Times New Roman"/>
            </a:endParaRPr>
          </a:p>
          <a:p>
            <a:pPr>
              <a:lnSpc>
                <a:spcPct val="115000"/>
              </a:lnSpc>
              <a:spcAft>
                <a:spcPts val="1000"/>
              </a:spcAft>
            </a:pPr>
            <a:endParaRPr lang="en-US" sz="2200" dirty="0" smtClean="0">
              <a:solidFill>
                <a:srgbClr val="173E49"/>
              </a:solidFill>
              <a:latin typeface="Times New Roman"/>
              <a:ea typeface="Calibri"/>
              <a:cs typeface="Times New Roman"/>
            </a:endParaRPr>
          </a:p>
          <a:p>
            <a:pPr>
              <a:lnSpc>
                <a:spcPct val="115000"/>
              </a:lnSpc>
              <a:spcAft>
                <a:spcPts val="1000"/>
              </a:spcAft>
            </a:pPr>
            <a:endParaRPr lang="en-US" sz="2200" dirty="0" smtClean="0">
              <a:solidFill>
                <a:srgbClr val="173E49"/>
              </a:solidFill>
              <a:latin typeface="Times New Roman"/>
              <a:ea typeface="Calibri"/>
              <a:cs typeface="Times New Roman"/>
            </a:endParaRPr>
          </a:p>
          <a:p>
            <a:pPr>
              <a:lnSpc>
                <a:spcPct val="115000"/>
              </a:lnSpc>
              <a:spcAft>
                <a:spcPts val="1000"/>
              </a:spcAft>
            </a:pPr>
            <a:endParaRPr lang="en-US" sz="2200" dirty="0" smtClean="0">
              <a:solidFill>
                <a:srgbClr val="173E49"/>
              </a:solidFill>
              <a:latin typeface="Times New Roman"/>
              <a:ea typeface="Calibri"/>
              <a:cs typeface="Times New Roman"/>
            </a:endParaRPr>
          </a:p>
          <a:p>
            <a:pPr>
              <a:lnSpc>
                <a:spcPct val="115000"/>
              </a:lnSpc>
              <a:spcAft>
                <a:spcPts val="1000"/>
              </a:spcAft>
            </a:pPr>
            <a:r>
              <a:rPr lang="en-US" sz="2200" dirty="0" smtClean="0">
                <a:solidFill>
                  <a:srgbClr val="173E49"/>
                </a:solidFill>
                <a:latin typeface="Times New Roman"/>
                <a:ea typeface="Calibri"/>
                <a:cs typeface="Times New Roman"/>
              </a:rPr>
              <a:t>The Beer-Lambert’s Law is expressed by the following equation:</a:t>
            </a:r>
          </a:p>
          <a:p>
            <a:pPr>
              <a:lnSpc>
                <a:spcPct val="115000"/>
              </a:lnSpc>
              <a:spcAft>
                <a:spcPts val="1000"/>
              </a:spcAft>
            </a:pPr>
            <a:endParaRPr lang="en-US" sz="2200" dirty="0" smtClean="0">
              <a:solidFill>
                <a:srgbClr val="173E49"/>
              </a:solidFill>
              <a:latin typeface="Times New Roman"/>
              <a:ea typeface="Calibri"/>
              <a:cs typeface="Times New Roman"/>
            </a:endParaRPr>
          </a:p>
          <a:p>
            <a:pPr>
              <a:lnSpc>
                <a:spcPct val="115000"/>
              </a:lnSpc>
              <a:spcAft>
                <a:spcPts val="1000"/>
              </a:spcAft>
            </a:pPr>
            <a:endParaRPr lang="en-US" sz="2200" dirty="0">
              <a:solidFill>
                <a:srgbClr val="173E49"/>
              </a:solidFill>
              <a:latin typeface="Times New Roman"/>
              <a:ea typeface="Calibri"/>
              <a:cs typeface="Times New Roman"/>
            </a:endParaRPr>
          </a:p>
          <a:p>
            <a:pPr>
              <a:lnSpc>
                <a:spcPct val="115000"/>
              </a:lnSpc>
              <a:spcAft>
                <a:spcPts val="1000"/>
              </a:spcAft>
            </a:pPr>
            <a:r>
              <a:rPr lang="en-US" sz="2200" dirty="0" smtClean="0">
                <a:solidFill>
                  <a:srgbClr val="173E49"/>
                </a:solidFill>
                <a:latin typeface="Times New Roman"/>
                <a:ea typeface="Times New Roman"/>
                <a:cs typeface="Times New Roman"/>
              </a:rPr>
              <a:t>In this equation, α refers to the absorption coefficient (cm</a:t>
            </a:r>
            <a:r>
              <a:rPr lang="en-US" sz="2200" baseline="30000" dirty="0" smtClean="0">
                <a:solidFill>
                  <a:srgbClr val="173E49"/>
                </a:solidFill>
                <a:latin typeface="Times New Roman"/>
                <a:ea typeface="Times New Roman"/>
                <a:cs typeface="Times New Roman"/>
              </a:rPr>
              <a:t>-1­</a:t>
            </a:r>
            <a:r>
              <a:rPr lang="en-US" sz="2200" dirty="0" smtClean="0">
                <a:solidFill>
                  <a:srgbClr val="173E49"/>
                </a:solidFill>
                <a:latin typeface="Times New Roman"/>
                <a:ea typeface="Times New Roman"/>
                <a:cs typeface="Times New Roman"/>
              </a:rPr>
              <a:t>) of the sample, c is the speed of light, and R</a:t>
            </a:r>
            <a:r>
              <a:rPr lang="en-US" sz="2200" baseline="-25000" dirty="0" smtClean="0">
                <a:solidFill>
                  <a:srgbClr val="173E49"/>
                </a:solidFill>
                <a:latin typeface="Times New Roman"/>
                <a:ea typeface="Times New Roman"/>
                <a:cs typeface="Times New Roman"/>
              </a:rPr>
              <a:t>L</a:t>
            </a:r>
            <a:r>
              <a:rPr lang="en-US" sz="2200" dirty="0" smtClean="0">
                <a:solidFill>
                  <a:srgbClr val="173E49"/>
                </a:solidFill>
                <a:latin typeface="Times New Roman"/>
                <a:ea typeface="Times New Roman"/>
                <a:cs typeface="Times New Roman"/>
              </a:rPr>
              <a:t> is the ratio of the cavity length, L, to the length of the cavity where the aerosol is present. 1/τ</a:t>
            </a:r>
            <a:r>
              <a:rPr lang="en-US" sz="2200" baseline="-25000" dirty="0" smtClean="0">
                <a:solidFill>
                  <a:srgbClr val="173E49"/>
                </a:solidFill>
                <a:latin typeface="Times New Roman"/>
                <a:ea typeface="Times New Roman"/>
                <a:cs typeface="Times New Roman"/>
              </a:rPr>
              <a:t>0</a:t>
            </a:r>
            <a:r>
              <a:rPr lang="en-US" sz="2200" dirty="0" smtClean="0">
                <a:solidFill>
                  <a:srgbClr val="173E49"/>
                </a:solidFill>
                <a:latin typeface="Times New Roman"/>
                <a:ea typeface="Times New Roman"/>
                <a:cs typeface="Times New Roman"/>
              </a:rPr>
              <a:t> and 1/τ are the first order decay rate constants, where 1/τ</a:t>
            </a:r>
            <a:r>
              <a:rPr lang="en-US" sz="2200" baseline="-25000" dirty="0" smtClean="0">
                <a:solidFill>
                  <a:srgbClr val="173E49"/>
                </a:solidFill>
                <a:latin typeface="Times New Roman"/>
                <a:ea typeface="Times New Roman"/>
                <a:cs typeface="Times New Roman"/>
              </a:rPr>
              <a:t>0</a:t>
            </a:r>
            <a:r>
              <a:rPr lang="en-US" sz="2200" dirty="0" smtClean="0">
                <a:solidFill>
                  <a:srgbClr val="173E49"/>
                </a:solidFill>
                <a:latin typeface="Times New Roman"/>
                <a:ea typeface="Times New Roman"/>
                <a:cs typeface="Times New Roman"/>
              </a:rPr>
              <a:t> refers to the decay rate constant from the cavity without a sample and 1/τ is the decay rate constant of the cavity with the sample.</a:t>
            </a:r>
            <a:endParaRPr lang="en-US" sz="2200" dirty="0" smtClean="0">
              <a:solidFill>
                <a:srgbClr val="173E49"/>
              </a:solidFill>
              <a:latin typeface="Times New Roman"/>
              <a:ea typeface="Calibri"/>
              <a:cs typeface="Times New Roman"/>
            </a:endParaRPr>
          </a:p>
          <a:p>
            <a:pPr>
              <a:lnSpc>
                <a:spcPct val="115000"/>
              </a:lnSpc>
              <a:spcAft>
                <a:spcPts val="1000"/>
              </a:spcAft>
            </a:pPr>
            <a:r>
              <a:rPr lang="en-US" sz="2200" dirty="0" smtClean="0">
                <a:solidFill>
                  <a:srgbClr val="173E49"/>
                </a:solidFill>
                <a:latin typeface="Times New Roman"/>
                <a:ea typeface="Times New Roman"/>
                <a:cs typeface="Times New Roman"/>
              </a:rPr>
              <a:t>Decay rate constants are affected by outside variables that do not pertain to the absorption factor of the target sample and contribute to the loss of light. Therefore, accounting for mirror transmission, light scattering (Rayleigh and Mie) and absorption by species other than the target species allows for an accurate calculation of decay rate and absorption coefficient. Assuming that the cavity is filled with a pure sample, initial decay rate can be found in respect to these variables through the following equation: </a:t>
            </a:r>
          </a:p>
          <a:p>
            <a:pPr>
              <a:lnSpc>
                <a:spcPct val="115000"/>
              </a:lnSpc>
              <a:spcAft>
                <a:spcPts val="1000"/>
              </a:spcAft>
            </a:pPr>
            <a:endParaRPr lang="en-US" sz="2200" dirty="0" smtClean="0">
              <a:solidFill>
                <a:srgbClr val="173E49"/>
              </a:solidFill>
              <a:latin typeface="Times New Roman"/>
              <a:ea typeface="Calibri"/>
              <a:cs typeface="Times New Roman"/>
            </a:endParaRPr>
          </a:p>
          <a:p>
            <a:pPr>
              <a:lnSpc>
                <a:spcPct val="115000"/>
              </a:lnSpc>
              <a:spcAft>
                <a:spcPts val="1000"/>
              </a:spcAft>
            </a:pPr>
            <a:endParaRPr lang="en-US" sz="2200" dirty="0">
              <a:solidFill>
                <a:srgbClr val="173E49"/>
              </a:solidFill>
              <a:ea typeface="Calibri"/>
              <a:cs typeface="Times New Roman"/>
            </a:endParaRPr>
          </a:p>
          <a:p>
            <a:pPr>
              <a:lnSpc>
                <a:spcPct val="115000"/>
              </a:lnSpc>
              <a:spcAft>
                <a:spcPts val="1000"/>
              </a:spcAft>
            </a:pPr>
            <a:r>
              <a:rPr lang="en-US" sz="2200" dirty="0" smtClean="0">
                <a:solidFill>
                  <a:srgbClr val="173E49"/>
                </a:solidFill>
                <a:latin typeface="Times New Roman"/>
                <a:ea typeface="Calibri"/>
                <a:cs typeface="Times New Roman"/>
              </a:rPr>
              <a:t>Here, T represents mirror transmission, </a:t>
            </a:r>
            <a:r>
              <a:rPr lang="en-US" sz="2200" dirty="0" err="1" smtClean="0">
                <a:solidFill>
                  <a:srgbClr val="173E49"/>
                </a:solidFill>
                <a:latin typeface="Times New Roman"/>
                <a:ea typeface="Calibri"/>
                <a:cs typeface="Times New Roman"/>
              </a:rPr>
              <a:t>α</a:t>
            </a:r>
            <a:r>
              <a:rPr lang="en-US" sz="2200" baseline="-25000" dirty="0" err="1" smtClean="0">
                <a:solidFill>
                  <a:srgbClr val="173E49"/>
                </a:solidFill>
                <a:latin typeface="Times New Roman"/>
                <a:ea typeface="Calibri"/>
                <a:cs typeface="Times New Roman"/>
              </a:rPr>
              <a:t>Rayleigh</a:t>
            </a:r>
            <a:r>
              <a:rPr lang="en-US" sz="2200" baseline="-25000" dirty="0" smtClean="0">
                <a:solidFill>
                  <a:srgbClr val="173E49"/>
                </a:solidFill>
                <a:latin typeface="Times New Roman"/>
                <a:ea typeface="Calibri"/>
                <a:cs typeface="Times New Roman"/>
              </a:rPr>
              <a:t> </a:t>
            </a:r>
            <a:r>
              <a:rPr lang="en-US" sz="2200" dirty="0" smtClean="0">
                <a:solidFill>
                  <a:srgbClr val="173E49"/>
                </a:solidFill>
                <a:latin typeface="Times New Roman"/>
                <a:ea typeface="Calibri"/>
                <a:cs typeface="Times New Roman"/>
              </a:rPr>
              <a:t>and </a:t>
            </a:r>
            <a:r>
              <a:rPr lang="en-US" sz="2200" dirty="0" err="1" smtClean="0">
                <a:solidFill>
                  <a:srgbClr val="173E49"/>
                </a:solidFill>
                <a:latin typeface="Times New Roman"/>
                <a:ea typeface="Calibri"/>
                <a:cs typeface="Times New Roman"/>
              </a:rPr>
              <a:t>α</a:t>
            </a:r>
            <a:r>
              <a:rPr lang="en-US" sz="2200" baseline="-25000" dirty="0" err="1" smtClean="0">
                <a:solidFill>
                  <a:srgbClr val="173E49"/>
                </a:solidFill>
                <a:latin typeface="Times New Roman"/>
                <a:ea typeface="Calibri"/>
                <a:cs typeface="Times New Roman"/>
              </a:rPr>
              <a:t>Mie</a:t>
            </a:r>
            <a:r>
              <a:rPr lang="en-US" sz="2200" dirty="0" smtClean="0">
                <a:solidFill>
                  <a:srgbClr val="173E49"/>
                </a:solidFill>
                <a:latin typeface="Times New Roman"/>
                <a:ea typeface="Calibri"/>
                <a:cs typeface="Times New Roman"/>
              </a:rPr>
              <a:t> accounts for scattering, and </a:t>
            </a:r>
            <a:r>
              <a:rPr lang="en-US" sz="2200" dirty="0" err="1" smtClean="0">
                <a:solidFill>
                  <a:srgbClr val="173E49"/>
                </a:solidFill>
                <a:latin typeface="Times New Roman"/>
                <a:ea typeface="Calibri"/>
                <a:cs typeface="Times New Roman"/>
              </a:rPr>
              <a:t>α</a:t>
            </a:r>
            <a:r>
              <a:rPr lang="en-US" sz="2200" baseline="-25000" dirty="0" err="1" smtClean="0">
                <a:solidFill>
                  <a:srgbClr val="173E49"/>
                </a:solidFill>
                <a:latin typeface="Times New Roman"/>
                <a:ea typeface="Calibri"/>
                <a:cs typeface="Times New Roman"/>
              </a:rPr>
              <a:t>i</a:t>
            </a:r>
            <a:r>
              <a:rPr lang="en-US" sz="2200" baseline="-25000" dirty="0" smtClean="0">
                <a:solidFill>
                  <a:srgbClr val="173E49"/>
                </a:solidFill>
                <a:latin typeface="Times New Roman"/>
                <a:ea typeface="Calibri"/>
                <a:cs typeface="Times New Roman"/>
              </a:rPr>
              <a:t>­ </a:t>
            </a:r>
            <a:r>
              <a:rPr lang="en-US" sz="2200" dirty="0" smtClean="0">
                <a:solidFill>
                  <a:srgbClr val="173E49"/>
                </a:solidFill>
                <a:latin typeface="Times New Roman"/>
                <a:ea typeface="Calibri"/>
                <a:cs typeface="Times New Roman"/>
              </a:rPr>
              <a:t>are the absorption coefficients for any species other than the target sample. </a:t>
            </a:r>
            <a:endParaRPr lang="en-US" sz="2200" dirty="0">
              <a:solidFill>
                <a:srgbClr val="173E49"/>
              </a:solidFill>
              <a:ea typeface="Calibri"/>
              <a:cs typeface="Times New Roman"/>
            </a:endParaRPr>
          </a:p>
          <a:p>
            <a:pPr>
              <a:lnSpc>
                <a:spcPct val="115000"/>
              </a:lnSpc>
              <a:spcAft>
                <a:spcPts val="1000"/>
              </a:spcAft>
            </a:pPr>
            <a:r>
              <a:rPr lang="en-US" sz="2200" dirty="0" smtClean="0">
                <a:solidFill>
                  <a:srgbClr val="173E49"/>
                </a:solidFill>
                <a:latin typeface="Times New Roman"/>
                <a:ea typeface="Calibri"/>
                <a:cs typeface="Times New Roman"/>
              </a:rPr>
              <a:t>Taking the limit of the equation,</a:t>
            </a:r>
            <a:endParaRPr lang="en-US" sz="2200" dirty="0">
              <a:solidFill>
                <a:srgbClr val="173E49"/>
              </a:solidFill>
              <a:ea typeface="Calibri"/>
              <a:cs typeface="Times New Roman"/>
            </a:endParaRPr>
          </a:p>
          <a:p>
            <a:pPr>
              <a:lnSpc>
                <a:spcPct val="115000"/>
              </a:lnSpc>
              <a:spcAft>
                <a:spcPts val="1000"/>
              </a:spcAft>
            </a:pPr>
            <a:endParaRPr lang="en-US" sz="2200" dirty="0" smtClean="0">
              <a:solidFill>
                <a:srgbClr val="173E49"/>
              </a:solidFill>
              <a:latin typeface="Times New Roman"/>
              <a:ea typeface="Times New Roman"/>
              <a:cs typeface="Times New Roman"/>
            </a:endParaRPr>
          </a:p>
          <a:p>
            <a:pPr>
              <a:lnSpc>
                <a:spcPct val="115000"/>
              </a:lnSpc>
              <a:spcAft>
                <a:spcPts val="1000"/>
              </a:spcAft>
            </a:pPr>
            <a:endParaRPr lang="en-US" sz="2200" dirty="0" smtClean="0">
              <a:solidFill>
                <a:srgbClr val="173E49"/>
              </a:solidFill>
              <a:latin typeface="Times New Roman"/>
              <a:ea typeface="Times New Roman"/>
              <a:cs typeface="Times New Roman"/>
            </a:endParaRPr>
          </a:p>
          <a:p>
            <a:pPr>
              <a:lnSpc>
                <a:spcPct val="115000"/>
              </a:lnSpc>
              <a:spcAft>
                <a:spcPts val="1000"/>
              </a:spcAft>
            </a:pPr>
            <a:r>
              <a:rPr lang="en-US" sz="2200" dirty="0" smtClean="0">
                <a:solidFill>
                  <a:srgbClr val="173E49"/>
                </a:solidFill>
                <a:latin typeface="Times New Roman"/>
                <a:ea typeface="Times New Roman"/>
                <a:cs typeface="Times New Roman"/>
              </a:rPr>
              <a:t>allows for the calculation of the minimum detectable absorption coefficient, </a:t>
            </a:r>
            <a:r>
              <a:rPr lang="en-US" sz="2200" dirty="0" err="1" smtClean="0">
                <a:solidFill>
                  <a:srgbClr val="173E49"/>
                </a:solidFill>
                <a:latin typeface="Times New Roman"/>
                <a:ea typeface="Times New Roman"/>
                <a:cs typeface="Times New Roman"/>
              </a:rPr>
              <a:t>α</a:t>
            </a:r>
            <a:r>
              <a:rPr lang="en-US" sz="2200" baseline="-25000" dirty="0" err="1" smtClean="0">
                <a:solidFill>
                  <a:srgbClr val="173E49"/>
                </a:solidFill>
                <a:latin typeface="Times New Roman"/>
                <a:ea typeface="Times New Roman"/>
                <a:cs typeface="Times New Roman"/>
              </a:rPr>
              <a:t>min</a:t>
            </a:r>
            <a:r>
              <a:rPr lang="en-US" sz="2200" dirty="0" smtClean="0">
                <a:solidFill>
                  <a:srgbClr val="173E49"/>
                </a:solidFill>
                <a:latin typeface="Times New Roman"/>
                <a:ea typeface="Times New Roman"/>
                <a:cs typeface="Times New Roman"/>
              </a:rPr>
              <a:t>. The minimum absorption coefficient accounts for the integration time necessary to attain certain sensitivity. This calculation is shown in the equation below:</a:t>
            </a:r>
            <a:endParaRPr lang="en-US" sz="2200" dirty="0">
              <a:solidFill>
                <a:srgbClr val="173E49"/>
              </a:solidFill>
              <a:ea typeface="Calibri"/>
              <a:cs typeface="Times New Roman"/>
            </a:endParaRPr>
          </a:p>
          <a:p>
            <a:pPr algn="ctr"/>
            <a:endParaRPr lang="en-US" sz="2200" dirty="0">
              <a:solidFill>
                <a:srgbClr val="173E49"/>
              </a:solidFill>
            </a:endParaRPr>
          </a:p>
        </p:txBody>
      </p:sp>
      <p:sp>
        <p:nvSpPr>
          <p:cNvPr id="13321" name="Rectangle 9"/>
          <p:cNvSpPr>
            <a:spLocks noChangeArrowheads="1"/>
          </p:cNvSpPr>
          <p:nvPr/>
        </p:nvSpPr>
        <p:spPr bwMode="auto">
          <a:xfrm>
            <a:off x="0" y="180415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3325" name="Picture 1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661600" y="11536680"/>
            <a:ext cx="3858381" cy="883920"/>
          </a:xfrm>
          <a:prstGeom prst="rect">
            <a:avLst/>
          </a:prstGeom>
          <a:noFill/>
        </p:spPr>
      </p:pic>
      <p:pic>
        <p:nvPicPr>
          <p:cNvPr id="13324" name="Picture 1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065170" y="17068800"/>
            <a:ext cx="4863630" cy="838200"/>
          </a:xfrm>
          <a:prstGeom prst="rect">
            <a:avLst/>
          </a:prstGeom>
          <a:noFill/>
        </p:spPr>
      </p:pic>
      <p:pic>
        <p:nvPicPr>
          <p:cNvPr id="13323"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5905440" y="19575780"/>
            <a:ext cx="3169920" cy="617220"/>
          </a:xfrm>
          <a:prstGeom prst="rect">
            <a:avLst/>
          </a:prstGeom>
          <a:noFill/>
        </p:spPr>
      </p:pic>
      <p:pic>
        <p:nvPicPr>
          <p:cNvPr id="13322"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6123329" y="21793200"/>
            <a:ext cx="2734143" cy="807720"/>
          </a:xfrm>
          <a:prstGeom prst="rect">
            <a:avLst/>
          </a:prstGeom>
          <a:noFill/>
        </p:spPr>
      </p:pic>
      <p:sp>
        <p:nvSpPr>
          <p:cNvPr id="13330" name="Rectangle 18"/>
          <p:cNvSpPr>
            <a:spLocks noChangeArrowheads="1"/>
          </p:cNvSpPr>
          <p:nvPr/>
        </p:nvSpPr>
        <p:spPr bwMode="auto">
          <a:xfrm>
            <a:off x="0" y="180415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8" name="Rectangle 37"/>
          <p:cNvSpPr/>
          <p:nvPr/>
        </p:nvSpPr>
        <p:spPr>
          <a:xfrm>
            <a:off x="17491786" y="20392435"/>
            <a:ext cx="7101688" cy="4753565"/>
          </a:xfrm>
          <a:prstGeom prst="rect">
            <a:avLst/>
          </a:prstGeom>
          <a:solidFill>
            <a:schemeClr val="bg1"/>
          </a:solidFill>
          <a:ln w="38100">
            <a:solidFill>
              <a:srgbClr val="173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dirty="0" smtClean="0">
                <a:solidFill>
                  <a:srgbClr val="173E49"/>
                </a:solidFill>
              </a:rPr>
              <a:t>The </a:t>
            </a:r>
            <a:r>
              <a:rPr lang="en-US" sz="2200" dirty="0">
                <a:solidFill>
                  <a:srgbClr val="173E49"/>
                </a:solidFill>
              </a:rPr>
              <a:t>Atomizer Aerosol </a:t>
            </a:r>
            <a:r>
              <a:rPr lang="en-US" sz="2200" dirty="0" smtClean="0">
                <a:solidFill>
                  <a:srgbClr val="173E49"/>
                </a:solidFill>
              </a:rPr>
              <a:t>Generator (shown to the left attached to a diffusion drier) will </a:t>
            </a:r>
            <a:r>
              <a:rPr lang="en-US" sz="2200" dirty="0">
                <a:solidFill>
                  <a:srgbClr val="173E49"/>
                </a:solidFill>
              </a:rPr>
              <a:t>be used as the chief method of generating aerosols for cavity ring-down spectroscopy calibration. </a:t>
            </a:r>
            <a:r>
              <a:rPr lang="en-US" sz="2200" dirty="0" smtClean="0">
                <a:solidFill>
                  <a:srgbClr val="173E49"/>
                </a:solidFill>
              </a:rPr>
              <a:t>The generator produces aerosols </a:t>
            </a:r>
            <a:r>
              <a:rPr lang="en-US" sz="2200" dirty="0">
                <a:solidFill>
                  <a:srgbClr val="173E49"/>
                </a:solidFill>
              </a:rPr>
              <a:t>by using a built-in compressor to force air through a high-efficiency </a:t>
            </a:r>
            <a:r>
              <a:rPr lang="en-US" sz="2200" dirty="0" smtClean="0">
                <a:solidFill>
                  <a:srgbClr val="173E49"/>
                </a:solidFill>
              </a:rPr>
              <a:t>filter. </a:t>
            </a:r>
            <a:r>
              <a:rPr lang="en-US" sz="2200" dirty="0">
                <a:solidFill>
                  <a:srgbClr val="173E49"/>
                </a:solidFill>
              </a:rPr>
              <a:t>The contaminant free air then made to create a jet by expanding through the atomizer nozzle. This jet of air then </a:t>
            </a:r>
            <a:r>
              <a:rPr lang="en-US" sz="2200" dirty="0" smtClean="0">
                <a:solidFill>
                  <a:srgbClr val="173E49"/>
                </a:solidFill>
              </a:rPr>
              <a:t>atomizes a solution or suspension into </a:t>
            </a:r>
            <a:r>
              <a:rPr lang="en-US" sz="2200" dirty="0">
                <a:solidFill>
                  <a:srgbClr val="173E49"/>
                </a:solidFill>
              </a:rPr>
              <a:t>droplets which are suspended in the air flow. </a:t>
            </a:r>
            <a:endParaRPr lang="en-US" sz="2200" dirty="0" smtClean="0">
              <a:solidFill>
                <a:srgbClr val="173E49"/>
              </a:solidFill>
            </a:endParaRPr>
          </a:p>
          <a:p>
            <a:pPr algn="just"/>
            <a:endParaRPr lang="en-US" sz="1400" dirty="0">
              <a:solidFill>
                <a:srgbClr val="173E49"/>
              </a:solidFill>
            </a:endParaRPr>
          </a:p>
          <a:p>
            <a:pPr algn="just"/>
            <a:r>
              <a:rPr lang="en-US" sz="2200" dirty="0" smtClean="0">
                <a:solidFill>
                  <a:srgbClr val="173E49"/>
                </a:solidFill>
              </a:rPr>
              <a:t>We will use NIST traceable polystyrene spheres in the generator as a method of calibration and instrument characterization.</a:t>
            </a:r>
          </a:p>
          <a:p>
            <a:pPr algn="just"/>
            <a:endParaRPr lang="en-US" sz="2200" dirty="0">
              <a:solidFill>
                <a:srgbClr val="173E49"/>
              </a:solidFill>
            </a:endParaRPr>
          </a:p>
        </p:txBody>
      </p:sp>
      <p:sp>
        <p:nvSpPr>
          <p:cNvPr id="39" name="Rectangle 38"/>
          <p:cNvSpPr/>
          <p:nvPr/>
        </p:nvSpPr>
        <p:spPr>
          <a:xfrm>
            <a:off x="32004000" y="23088600"/>
            <a:ext cx="10972800" cy="987552"/>
          </a:xfrm>
          <a:prstGeom prst="rect">
            <a:avLst/>
          </a:prstGeom>
          <a:solidFill>
            <a:schemeClr val="bg1">
              <a:alpha val="80000"/>
            </a:schemeClr>
          </a:solidFill>
          <a:ln w="38100">
            <a:solidFill>
              <a:srgbClr val="173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rgbClr val="173E49"/>
                </a:solidFill>
              </a:rPr>
              <a:t>FUTURE WORK</a:t>
            </a:r>
            <a:endParaRPr lang="en-US" sz="7200" dirty="0">
              <a:solidFill>
                <a:srgbClr val="173E49"/>
              </a:solidFill>
            </a:endParaRPr>
          </a:p>
        </p:txBody>
      </p:sp>
      <p:sp>
        <p:nvSpPr>
          <p:cNvPr id="40" name="Rectangle 39"/>
          <p:cNvSpPr/>
          <p:nvPr/>
        </p:nvSpPr>
        <p:spPr>
          <a:xfrm>
            <a:off x="32004000" y="24231600"/>
            <a:ext cx="10972800" cy="5029200"/>
          </a:xfrm>
          <a:prstGeom prst="rect">
            <a:avLst/>
          </a:prstGeom>
          <a:solidFill>
            <a:schemeClr val="bg1">
              <a:alpha val="80000"/>
            </a:schemeClr>
          </a:solidFill>
          <a:ln w="38100">
            <a:solidFill>
              <a:srgbClr val="102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33" name="Picture 21"/>
          <p:cNvPicPr>
            <a:picLocks noChangeAspect="1" noChangeArrowheads="1"/>
          </p:cNvPicPr>
          <p:nvPr/>
        </p:nvPicPr>
        <p:blipFill>
          <a:blip r:embed="rId7" cstate="print"/>
          <a:srcRect l="21250" t="17188" r="17500" b="20312"/>
          <a:stretch>
            <a:fillRect/>
          </a:stretch>
        </p:blipFill>
        <p:spPr bwMode="auto">
          <a:xfrm>
            <a:off x="33223200" y="7560517"/>
            <a:ext cx="3876675" cy="3164633"/>
          </a:xfrm>
          <a:prstGeom prst="rect">
            <a:avLst/>
          </a:prstGeom>
          <a:noFill/>
          <a:ln w="9525">
            <a:noFill/>
            <a:miter lim="800000"/>
            <a:headEnd/>
            <a:tailEnd/>
          </a:ln>
        </p:spPr>
      </p:pic>
      <p:pic>
        <p:nvPicPr>
          <p:cNvPr id="13334" name="Picture 22"/>
          <p:cNvPicPr>
            <a:picLocks noChangeAspect="1" noChangeArrowheads="1"/>
          </p:cNvPicPr>
          <p:nvPr/>
        </p:nvPicPr>
        <p:blipFill>
          <a:blip r:embed="rId8" cstate="print"/>
          <a:srcRect/>
          <a:stretch>
            <a:fillRect/>
          </a:stretch>
        </p:blipFill>
        <p:spPr bwMode="auto">
          <a:xfrm>
            <a:off x="37719000" y="7547643"/>
            <a:ext cx="3876676" cy="3196557"/>
          </a:xfrm>
          <a:prstGeom prst="rect">
            <a:avLst/>
          </a:prstGeom>
          <a:noFill/>
          <a:ln w="9525">
            <a:noFill/>
            <a:miter lim="800000"/>
            <a:headEnd/>
            <a:tailEnd/>
          </a:ln>
        </p:spPr>
      </p:pic>
      <p:pic>
        <p:nvPicPr>
          <p:cNvPr id="13335" name="Picture 23"/>
          <p:cNvPicPr>
            <a:picLocks noChangeAspect="1" noChangeArrowheads="1"/>
          </p:cNvPicPr>
          <p:nvPr/>
        </p:nvPicPr>
        <p:blipFill>
          <a:blip r:embed="rId9" cstate="print"/>
          <a:srcRect l="17500" t="35826" r="15000" b="13281"/>
          <a:stretch>
            <a:fillRect/>
          </a:stretch>
        </p:blipFill>
        <p:spPr bwMode="auto">
          <a:xfrm>
            <a:off x="13335000" y="11671905"/>
            <a:ext cx="7335253" cy="4424438"/>
          </a:xfrm>
          <a:prstGeom prst="rect">
            <a:avLst/>
          </a:prstGeom>
          <a:noFill/>
          <a:ln w="9525">
            <a:noFill/>
            <a:miter lim="800000"/>
            <a:headEnd/>
            <a:tailEnd/>
          </a:ln>
        </p:spPr>
      </p:pic>
      <p:pic>
        <p:nvPicPr>
          <p:cNvPr id="32" name="Picture 31" descr="aerosolnasa.jpeg"/>
          <p:cNvPicPr>
            <a:picLocks noChangeAspect="1"/>
          </p:cNvPicPr>
          <p:nvPr/>
        </p:nvPicPr>
        <p:blipFill>
          <a:blip r:embed="rId10" cstate="print"/>
          <a:srcRect t="16438" b="17808"/>
          <a:stretch>
            <a:fillRect/>
          </a:stretch>
        </p:blipFill>
        <p:spPr>
          <a:xfrm>
            <a:off x="1744133" y="17221200"/>
            <a:ext cx="9152467" cy="4513545"/>
          </a:xfrm>
          <a:prstGeom prst="rect">
            <a:avLst/>
          </a:prstGeom>
        </p:spPr>
      </p:pic>
      <p:sp>
        <p:nvSpPr>
          <p:cNvPr id="47" name="Rectangle 46"/>
          <p:cNvSpPr/>
          <p:nvPr/>
        </p:nvSpPr>
        <p:spPr>
          <a:xfrm>
            <a:off x="13335000" y="7907383"/>
            <a:ext cx="7467600" cy="350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rgbClr val="173E49"/>
                </a:solidFill>
                <a:latin typeface="Times New Roman" pitchFamily="18" charset="0"/>
                <a:cs typeface="Times New Roman" pitchFamily="18" charset="0"/>
              </a:rPr>
              <a:t>The basic schematic for a typical CRD experiment is shown to the right.  CRD spectroscopy is a direct absorption technique based on the measurement of the rate of absorption rather than the magnitude of absorption, so fluctuations in light source intensity do not have an effect on overall detection limits.  The CRD spectrometer consists of a gas sample cell with highly reflective mirrors at each end. The mirrors, with </a:t>
            </a:r>
            <a:r>
              <a:rPr lang="en-US" sz="2400" dirty="0" err="1" smtClean="0">
                <a:solidFill>
                  <a:srgbClr val="173E49"/>
                </a:solidFill>
                <a:latin typeface="Times New Roman" pitchFamily="18" charset="0"/>
                <a:cs typeface="Times New Roman" pitchFamily="18" charset="0"/>
              </a:rPr>
              <a:t>reflectivities</a:t>
            </a:r>
            <a:r>
              <a:rPr lang="en-US" sz="2400" dirty="0" smtClean="0">
                <a:solidFill>
                  <a:srgbClr val="173E49"/>
                </a:solidFill>
                <a:latin typeface="Times New Roman" pitchFamily="18" charset="0"/>
                <a:cs typeface="Times New Roman" pitchFamily="18" charset="0"/>
              </a:rPr>
              <a:t> greater than 99.99%, act as entrance and exit windows for the sample cell. </a:t>
            </a:r>
          </a:p>
          <a:p>
            <a:endParaRPr lang="en-US" sz="2400" dirty="0" smtClean="0">
              <a:solidFill>
                <a:srgbClr val="173E49"/>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11" cstate="print">
            <a:clrChange>
              <a:clrFrom>
                <a:srgbClr val="FFFFFF"/>
              </a:clrFrom>
              <a:clrTo>
                <a:srgbClr val="FFFFFF">
                  <a:alpha val="0"/>
                </a:srgbClr>
              </a:clrTo>
            </a:clrChange>
          </a:blip>
          <a:srcRect l="3125" t="15625" r="5000" b="35156"/>
          <a:stretch>
            <a:fillRect/>
          </a:stretch>
        </p:blipFill>
        <p:spPr bwMode="auto">
          <a:xfrm>
            <a:off x="13495999" y="20956049"/>
            <a:ext cx="3860758" cy="1654610"/>
          </a:xfrm>
          <a:prstGeom prst="rect">
            <a:avLst/>
          </a:prstGeom>
          <a:noFill/>
          <a:ln w="9525">
            <a:noFill/>
            <a:miter lim="800000"/>
            <a:headEnd/>
            <a:tailEnd/>
          </a:ln>
        </p:spPr>
      </p:pic>
      <p:sp>
        <p:nvSpPr>
          <p:cNvPr id="134" name="Rectangle 133"/>
          <p:cNvSpPr/>
          <p:nvPr/>
        </p:nvSpPr>
        <p:spPr>
          <a:xfrm>
            <a:off x="21115383" y="11806849"/>
            <a:ext cx="9525000" cy="391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rgbClr val="173E49"/>
              </a:solidFill>
              <a:latin typeface="Times New Roman" pitchFamily="18" charset="0"/>
              <a:cs typeface="Times New Roman" pitchFamily="18" charset="0"/>
            </a:endParaRPr>
          </a:p>
          <a:p>
            <a:pPr algn="just"/>
            <a:r>
              <a:rPr lang="en-US" sz="2400" dirty="0" smtClean="0">
                <a:solidFill>
                  <a:srgbClr val="173E49"/>
                </a:solidFill>
                <a:latin typeface="Times New Roman" pitchFamily="18" charset="0"/>
                <a:cs typeface="Times New Roman" pitchFamily="18" charset="0"/>
              </a:rPr>
              <a:t>The pulsed laser beam is directed into the sample cell through the back of one of the mirrors. The small amount of light that is trapped inside the optical cavity is reflected repeatedly inside the cavity resulting in an extremely large pathlength. </a:t>
            </a:r>
            <a:r>
              <a:rPr lang="en-US" sz="2400" dirty="0" err="1" smtClean="0">
                <a:solidFill>
                  <a:srgbClr val="173E49"/>
                </a:solidFill>
                <a:latin typeface="Times New Roman" pitchFamily="18" charset="0"/>
                <a:cs typeface="Times New Roman" pitchFamily="18" charset="0"/>
              </a:rPr>
              <a:t>Pathlengths</a:t>
            </a:r>
            <a:r>
              <a:rPr lang="en-US" sz="2400" dirty="0" smtClean="0">
                <a:solidFill>
                  <a:srgbClr val="173E49"/>
                </a:solidFill>
                <a:latin typeface="Times New Roman" pitchFamily="18" charset="0"/>
                <a:cs typeface="Times New Roman" pitchFamily="18" charset="0"/>
              </a:rPr>
              <a:t> of several kilometers are normal. The small amount of light that escapes the cell through the mirror is detected using a </a:t>
            </a:r>
            <a:r>
              <a:rPr lang="en-US" sz="2400" dirty="0" err="1" smtClean="0">
                <a:solidFill>
                  <a:srgbClr val="173E49"/>
                </a:solidFill>
                <a:latin typeface="Times New Roman" pitchFamily="18" charset="0"/>
                <a:cs typeface="Times New Roman" pitchFamily="18" charset="0"/>
              </a:rPr>
              <a:t>photodetector</a:t>
            </a:r>
            <a:r>
              <a:rPr lang="en-US" sz="2400" dirty="0" smtClean="0">
                <a:solidFill>
                  <a:srgbClr val="173E49"/>
                </a:solidFill>
                <a:latin typeface="Times New Roman" pitchFamily="18" charset="0"/>
                <a:cs typeface="Times New Roman" pitchFamily="18" charset="0"/>
              </a:rPr>
              <a:t> suited to the wavelength and speed required by the system. The intensity of light leaving the cavity is recorded as a function of time. In an empty cavity, the intensity decay rate is a single exponential function. After a sample is introduced, the change in the decay rate is due to absorption and scattering by the target species.</a:t>
            </a:r>
            <a:endParaRPr lang="en-US" sz="2200" dirty="0">
              <a:solidFill>
                <a:srgbClr val="173E49"/>
              </a:solidFill>
              <a:latin typeface="Times New Roman" pitchFamily="18" charset="0"/>
              <a:cs typeface="Times New Roman" pitchFamily="18" charset="0"/>
            </a:endParaRPr>
          </a:p>
        </p:txBody>
      </p:sp>
      <p:sp>
        <p:nvSpPr>
          <p:cNvPr id="135" name="Rectangle 134"/>
          <p:cNvSpPr/>
          <p:nvPr/>
        </p:nvSpPr>
        <p:spPr>
          <a:xfrm>
            <a:off x="1143000" y="21945600"/>
            <a:ext cx="10439400" cy="6172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rgbClr val="173E49"/>
              </a:solidFill>
              <a:latin typeface="Times New Roman" pitchFamily="18" charset="0"/>
              <a:cs typeface="Times New Roman" pitchFamily="18" charset="0"/>
            </a:endParaRPr>
          </a:p>
          <a:p>
            <a:pPr>
              <a:buFont typeface="Arial" pitchFamily="34" charset="0"/>
              <a:buChar char="•"/>
            </a:pPr>
            <a:r>
              <a:rPr lang="en-US" sz="2400" dirty="0" smtClean="0">
                <a:solidFill>
                  <a:srgbClr val="173E49"/>
                </a:solidFill>
                <a:latin typeface="Times New Roman" pitchFamily="18" charset="0"/>
                <a:cs typeface="Times New Roman" pitchFamily="18" charset="0"/>
              </a:rPr>
              <a:t>Natural sources of aerosols include sandstorms, volcanoes, and wildfires while human sources of aerosols mainly consist of the burning of fossil fuels, and changes in land use. </a:t>
            </a:r>
          </a:p>
          <a:p>
            <a:endParaRPr lang="en-US" sz="2400" dirty="0" smtClean="0">
              <a:solidFill>
                <a:srgbClr val="173E49"/>
              </a:solidFill>
              <a:latin typeface="Times New Roman" pitchFamily="18" charset="0"/>
              <a:cs typeface="Times New Roman" pitchFamily="18" charset="0"/>
            </a:endParaRPr>
          </a:p>
          <a:p>
            <a:pPr>
              <a:buFont typeface="Arial" pitchFamily="34" charset="0"/>
              <a:buChar char="•"/>
            </a:pPr>
            <a:r>
              <a:rPr lang="en-US" sz="2400" dirty="0" smtClean="0">
                <a:solidFill>
                  <a:srgbClr val="173E49"/>
                </a:solidFill>
                <a:latin typeface="Times New Roman" pitchFamily="18" charset="0"/>
                <a:cs typeface="Times New Roman" pitchFamily="18" charset="0"/>
              </a:rPr>
              <a:t>Aerosols play an important role in our earth’s climate.  They can be transported from many miles around the globe and are one of the most important factors in climate forcing.  </a:t>
            </a:r>
          </a:p>
          <a:p>
            <a:endParaRPr lang="en-US" sz="2400" dirty="0" smtClean="0">
              <a:solidFill>
                <a:srgbClr val="173E49"/>
              </a:solidFill>
              <a:latin typeface="Times New Roman" pitchFamily="18" charset="0"/>
              <a:cs typeface="Times New Roman" pitchFamily="18" charset="0"/>
            </a:endParaRPr>
          </a:p>
          <a:p>
            <a:pPr>
              <a:buFont typeface="Arial" pitchFamily="34" charset="0"/>
              <a:buChar char="•"/>
            </a:pPr>
            <a:r>
              <a:rPr lang="en-US" sz="2400" dirty="0" smtClean="0">
                <a:solidFill>
                  <a:srgbClr val="173E49"/>
                </a:solidFill>
                <a:latin typeface="Times New Roman" pitchFamily="18" charset="0"/>
                <a:cs typeface="Times New Roman" pitchFamily="18" charset="0"/>
              </a:rPr>
              <a:t>Aerosols are important to characterize and understand for many reasons including their influence on climate change.  A main focus of this research is to better characterize the optical properties of aerosols of various compositions and sizes in order to help understand the warming or cooling effect aerosols have on earth’s radiation energy budget.  </a:t>
            </a:r>
          </a:p>
          <a:p>
            <a:pPr>
              <a:buFont typeface="Arial" pitchFamily="34" charset="0"/>
              <a:buChar char="•"/>
            </a:pPr>
            <a:endParaRPr lang="en-US" sz="2400" dirty="0" smtClean="0">
              <a:solidFill>
                <a:srgbClr val="173E49"/>
              </a:solidFill>
              <a:latin typeface="Times New Roman" pitchFamily="18" charset="0"/>
              <a:cs typeface="Times New Roman" pitchFamily="18" charset="0"/>
            </a:endParaRPr>
          </a:p>
          <a:p>
            <a:pPr>
              <a:buFont typeface="Arial" pitchFamily="34" charset="0"/>
              <a:buChar char="•"/>
            </a:pPr>
            <a:r>
              <a:rPr lang="en-US" sz="2400" dirty="0" smtClean="0">
                <a:solidFill>
                  <a:srgbClr val="173E49"/>
                </a:solidFill>
                <a:latin typeface="Times New Roman" pitchFamily="18" charset="0"/>
                <a:cs typeface="Times New Roman" pitchFamily="18" charset="0"/>
              </a:rPr>
              <a:t>The amount of </a:t>
            </a:r>
            <a:r>
              <a:rPr lang="en-US" sz="2400" dirty="0" err="1" smtClean="0">
                <a:solidFill>
                  <a:srgbClr val="173E49"/>
                </a:solidFill>
                <a:latin typeface="Times New Roman" pitchFamily="18" charset="0"/>
                <a:cs typeface="Times New Roman" pitchFamily="18" charset="0"/>
              </a:rPr>
              <a:t>radiative</a:t>
            </a:r>
            <a:r>
              <a:rPr lang="en-US" sz="2400" dirty="0" smtClean="0">
                <a:solidFill>
                  <a:srgbClr val="173E49"/>
                </a:solidFill>
                <a:latin typeface="Times New Roman" pitchFamily="18" charset="0"/>
                <a:cs typeface="Times New Roman" pitchFamily="18" charset="0"/>
              </a:rPr>
              <a:t> forcing  due to atmospheric aerosols depends on the type of aerosol and also the characteristics of the earth’s surface below the aerosols.</a:t>
            </a:r>
          </a:p>
          <a:p>
            <a:pPr algn="ctr"/>
            <a:endParaRPr lang="en-US" sz="2400" dirty="0">
              <a:solidFill>
                <a:srgbClr val="173E49"/>
              </a:solidFill>
              <a:latin typeface="Times New Roman" pitchFamily="18" charset="0"/>
              <a:cs typeface="Times New Roman" pitchFamily="18" charset="0"/>
            </a:endParaRPr>
          </a:p>
        </p:txBody>
      </p:sp>
      <p:sp>
        <p:nvSpPr>
          <p:cNvPr id="37" name="Rectangle 36"/>
          <p:cNvSpPr/>
          <p:nvPr/>
        </p:nvSpPr>
        <p:spPr>
          <a:xfrm>
            <a:off x="1104900" y="13124544"/>
            <a:ext cx="10439400" cy="556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200" dirty="0" smtClean="0">
                <a:solidFill>
                  <a:srgbClr val="173E49"/>
                </a:solidFill>
              </a:rPr>
              <a:t>          </a:t>
            </a:r>
            <a:r>
              <a:rPr lang="en-US" sz="2400" dirty="0" smtClean="0">
                <a:solidFill>
                  <a:srgbClr val="173E49"/>
                </a:solidFill>
                <a:latin typeface="Times New Roman" pitchFamily="18" charset="0"/>
                <a:cs typeface="Times New Roman" pitchFamily="18" charset="0"/>
              </a:rPr>
              <a:t>Cavity ring-down spectroscopy is an extension of an original technique introduced by </a:t>
            </a:r>
            <a:r>
              <a:rPr lang="en-US" sz="2400" dirty="0">
                <a:solidFill>
                  <a:srgbClr val="173E49"/>
                </a:solidFill>
                <a:latin typeface="Times New Roman" pitchFamily="18" charset="0"/>
                <a:cs typeface="Times New Roman" pitchFamily="18" charset="0"/>
              </a:rPr>
              <a:t>J.M. </a:t>
            </a:r>
            <a:r>
              <a:rPr lang="en-US" sz="2400" dirty="0" err="1" smtClean="0">
                <a:solidFill>
                  <a:srgbClr val="173E49"/>
                </a:solidFill>
                <a:latin typeface="Times New Roman" pitchFamily="18" charset="0"/>
                <a:cs typeface="Times New Roman" pitchFamily="18" charset="0"/>
              </a:rPr>
              <a:t>Herbelin</a:t>
            </a:r>
            <a:r>
              <a:rPr lang="en-US" sz="2400" dirty="0" smtClean="0">
                <a:solidFill>
                  <a:srgbClr val="173E49"/>
                </a:solidFill>
                <a:latin typeface="Times New Roman" pitchFamily="18" charset="0"/>
                <a:cs typeface="Times New Roman" pitchFamily="18" charset="0"/>
              </a:rPr>
              <a:t> in the early 1980’s to </a:t>
            </a:r>
            <a:r>
              <a:rPr lang="en-US" sz="2400" dirty="0">
                <a:solidFill>
                  <a:srgbClr val="173E49"/>
                </a:solidFill>
                <a:latin typeface="Times New Roman" pitchFamily="18" charset="0"/>
                <a:cs typeface="Times New Roman" pitchFamily="18" charset="0"/>
              </a:rPr>
              <a:t>test the relative </a:t>
            </a:r>
            <a:r>
              <a:rPr lang="en-US" sz="2400" dirty="0" smtClean="0">
                <a:solidFill>
                  <a:srgbClr val="173E49"/>
                </a:solidFill>
                <a:latin typeface="Times New Roman" pitchFamily="18" charset="0"/>
                <a:cs typeface="Times New Roman" pitchFamily="18" charset="0"/>
              </a:rPr>
              <a:t>reflectivity </a:t>
            </a:r>
            <a:r>
              <a:rPr lang="en-US" sz="2400" dirty="0">
                <a:solidFill>
                  <a:srgbClr val="173E49"/>
                </a:solidFill>
                <a:latin typeface="Times New Roman" pitchFamily="18" charset="0"/>
                <a:cs typeface="Times New Roman" pitchFamily="18" charset="0"/>
              </a:rPr>
              <a:t>of </a:t>
            </a:r>
            <a:r>
              <a:rPr lang="en-US" sz="2400" dirty="0" smtClean="0">
                <a:solidFill>
                  <a:srgbClr val="173E49"/>
                </a:solidFill>
                <a:latin typeface="Times New Roman" pitchFamily="18" charset="0"/>
                <a:cs typeface="Times New Roman" pitchFamily="18" charset="0"/>
              </a:rPr>
              <a:t>high-finesse mirrors </a:t>
            </a:r>
            <a:r>
              <a:rPr lang="en-US" sz="2400" dirty="0">
                <a:solidFill>
                  <a:srgbClr val="173E49"/>
                </a:solidFill>
                <a:latin typeface="Times New Roman" pitchFamily="18" charset="0"/>
                <a:cs typeface="Times New Roman" pitchFamily="18" charset="0"/>
              </a:rPr>
              <a:t>in a closed vacuum </a:t>
            </a:r>
            <a:r>
              <a:rPr lang="en-US" sz="2400" dirty="0" smtClean="0">
                <a:solidFill>
                  <a:srgbClr val="173E49"/>
                </a:solidFill>
                <a:latin typeface="Times New Roman" pitchFamily="18" charset="0"/>
                <a:cs typeface="Times New Roman" pitchFamily="18" charset="0"/>
              </a:rPr>
              <a:t>system.  Growing demands for precise atmospheric data led to the development of this technique in its modern form.</a:t>
            </a:r>
          </a:p>
          <a:p>
            <a:r>
              <a:rPr lang="en-US" sz="2400" dirty="0" smtClean="0">
                <a:solidFill>
                  <a:srgbClr val="173E49"/>
                </a:solidFill>
                <a:latin typeface="Times New Roman" pitchFamily="18" charset="0"/>
                <a:cs typeface="Times New Roman" pitchFamily="18" charset="0"/>
              </a:rPr>
              <a:t>          CRDS has also been used in numerous instances to look at the scattering and absorption by aerosols, and to measure concentrations of aerosols in field campaigns.  Below is a portrait of global aerosols that was produced by a GEOS-5 simulation at a 10-kilometer resolution. Dust (red) is lifted from the surface, sea salt (blue) swirls inside cyclones, smoke (green) rises from fires, and sulfate particles (white) stream from volcanoes and fossil fuel emissions. (NASA)</a:t>
            </a:r>
            <a:endParaRPr lang="en-US" sz="2400" dirty="0">
              <a:solidFill>
                <a:srgbClr val="173E49"/>
              </a:solidFill>
              <a:latin typeface="Times New Roman" pitchFamily="18" charset="0"/>
              <a:cs typeface="Times New Roman" pitchFamily="18" charset="0"/>
            </a:endParaRPr>
          </a:p>
          <a:p>
            <a:pPr algn="ctr"/>
            <a:endParaRPr lang="en-US" sz="2200" dirty="0">
              <a:solidFill>
                <a:srgbClr val="173E49"/>
              </a:solidFill>
            </a:endParaRPr>
          </a:p>
        </p:txBody>
      </p:sp>
      <p:sp>
        <p:nvSpPr>
          <p:cNvPr id="136" name="Rectangle 135"/>
          <p:cNvSpPr/>
          <p:nvPr/>
        </p:nvSpPr>
        <p:spPr>
          <a:xfrm>
            <a:off x="32004000" y="24231600"/>
            <a:ext cx="10896600" cy="5105400"/>
          </a:xfrm>
          <a:prstGeom prst="rect">
            <a:avLst/>
          </a:prstGeom>
          <a:noFill/>
          <a:ln>
            <a:solidFill>
              <a:srgbClr val="173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173E49"/>
                </a:solidFill>
              </a:rPr>
              <a:t>Current work is centered around setting up the instrumentation and designing a </a:t>
            </a:r>
            <a:r>
              <a:rPr lang="en-US" sz="2400" dirty="0" err="1" smtClean="0">
                <a:solidFill>
                  <a:srgbClr val="173E49"/>
                </a:solidFill>
              </a:rPr>
              <a:t>Labview</a:t>
            </a:r>
            <a:r>
              <a:rPr lang="en-US" sz="2400" dirty="0" smtClean="0">
                <a:solidFill>
                  <a:srgbClr val="173E49"/>
                </a:solidFill>
              </a:rPr>
              <a:t> interface that will control the instrumentation. </a:t>
            </a:r>
          </a:p>
          <a:p>
            <a:endParaRPr lang="en-US" sz="2400" dirty="0" smtClean="0">
              <a:solidFill>
                <a:srgbClr val="173E49"/>
              </a:solidFill>
            </a:endParaRPr>
          </a:p>
          <a:p>
            <a:r>
              <a:rPr lang="en-US" sz="2400" dirty="0" smtClean="0">
                <a:solidFill>
                  <a:srgbClr val="173E49"/>
                </a:solidFill>
              </a:rPr>
              <a:t>Begin testing and adjusting the aerosol generation setup using polystyrene spheres as perfectly scattering aerosols.  Polystyrene spheres are able to be modeled using Mie scattering, and will allow us to calibrate and characterize the instrumentation.</a:t>
            </a:r>
          </a:p>
          <a:p>
            <a:endParaRPr lang="en-US" sz="2400" dirty="0" smtClean="0">
              <a:solidFill>
                <a:srgbClr val="173E49"/>
              </a:solidFill>
            </a:endParaRPr>
          </a:p>
          <a:p>
            <a:r>
              <a:rPr lang="en-US" sz="2400" dirty="0" smtClean="0">
                <a:solidFill>
                  <a:srgbClr val="173E49"/>
                </a:solidFill>
              </a:rPr>
              <a:t>Begin experiments involving indoor air quality by looking at aerosols produced by candles and other indoor aerosol producers. In a recent study conducted by Li, cavity ring-down spectroscopy was used to calculate ring-down times for smoke, incense smoke, natural gas flame, propane flame, and candle flame emissions. In a published work, </a:t>
            </a:r>
            <a:r>
              <a:rPr lang="en-US" sz="2400" dirty="0" err="1" smtClean="0">
                <a:solidFill>
                  <a:srgbClr val="173E49"/>
                </a:solidFill>
              </a:rPr>
              <a:t>Nriagu</a:t>
            </a:r>
            <a:r>
              <a:rPr lang="en-US" sz="2400" dirty="0" smtClean="0">
                <a:solidFill>
                  <a:srgbClr val="173E49"/>
                </a:solidFill>
              </a:rPr>
              <a:t> and coworkers used CRDS to quantify the aerosol characteristics of heavy metals as emitted from metal-core wicks.  </a:t>
            </a:r>
          </a:p>
          <a:p>
            <a:r>
              <a:rPr lang="en-US" sz="2400" dirty="0" smtClean="0">
                <a:solidFill>
                  <a:srgbClr val="173E49"/>
                </a:solidFill>
              </a:rPr>
              <a:t> </a:t>
            </a:r>
            <a:endParaRPr lang="en-US" sz="2400" dirty="0">
              <a:solidFill>
                <a:srgbClr val="173E49"/>
              </a:solidFill>
            </a:endParaRPr>
          </a:p>
        </p:txBody>
      </p:sp>
      <p:grpSp>
        <p:nvGrpSpPr>
          <p:cNvPr id="144" name="Group 143"/>
          <p:cNvGrpSpPr/>
          <p:nvPr/>
        </p:nvGrpSpPr>
        <p:grpSpPr>
          <a:xfrm>
            <a:off x="1447800" y="28194000"/>
            <a:ext cx="9982200" cy="4212984"/>
            <a:chOff x="1600200" y="28194000"/>
            <a:chExt cx="9982200" cy="4212984"/>
          </a:xfrm>
        </p:grpSpPr>
        <p:grpSp>
          <p:nvGrpSpPr>
            <p:cNvPr id="122" name="Group 121"/>
            <p:cNvGrpSpPr/>
            <p:nvPr/>
          </p:nvGrpSpPr>
          <p:grpSpPr>
            <a:xfrm>
              <a:off x="1600200" y="29108400"/>
              <a:ext cx="8860974" cy="3298584"/>
              <a:chOff x="1143000" y="27009966"/>
              <a:chExt cx="9505950" cy="4289184"/>
            </a:xfrm>
          </p:grpSpPr>
          <p:sp>
            <p:nvSpPr>
              <p:cNvPr id="117" name="Down Arrow 116"/>
              <p:cNvSpPr/>
              <p:nvPr/>
            </p:nvSpPr>
            <p:spPr>
              <a:xfrm rot="11691904">
                <a:off x="9328972" y="28475491"/>
                <a:ext cx="457200" cy="1659089"/>
              </a:xfrm>
              <a:prstGeom prst="downArrow">
                <a:avLst>
                  <a:gd name="adj1" fmla="val 24388"/>
                  <a:gd name="adj2"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4" name="Down Arrow 113"/>
              <p:cNvSpPr/>
              <p:nvPr/>
            </p:nvSpPr>
            <p:spPr>
              <a:xfrm rot="11600954">
                <a:off x="6827961" y="28907467"/>
                <a:ext cx="457200" cy="1203852"/>
              </a:xfrm>
              <a:prstGeom prst="downArrow">
                <a:avLst>
                  <a:gd name="adj1" fmla="val 24388"/>
                  <a:gd name="adj2"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9" name="Rectangle 58"/>
              <p:cNvSpPr/>
              <p:nvPr/>
            </p:nvSpPr>
            <p:spPr>
              <a:xfrm>
                <a:off x="1143000" y="29108400"/>
                <a:ext cx="4754880" cy="2133600"/>
              </a:xfrm>
              <a:prstGeom prst="rect">
                <a:avLst/>
              </a:prstGeom>
              <a:solidFill>
                <a:schemeClr val="tx1"/>
              </a:solidFill>
              <a:ln>
                <a:solidFill>
                  <a:schemeClr val="tx1"/>
                </a:solidFill>
              </a:ln>
              <a:scene3d>
                <a:camera prst="isometricOffAxis1Top">
                  <a:rot lat="16740000" lon="1476343" rev="2010000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wn Arrow 54"/>
              <p:cNvSpPr/>
              <p:nvPr/>
            </p:nvSpPr>
            <p:spPr>
              <a:xfrm rot="20651077">
                <a:off x="2056002" y="28531538"/>
                <a:ext cx="457200" cy="1554480"/>
              </a:xfrm>
              <a:prstGeom prst="downArrow">
                <a:avLst>
                  <a:gd name="adj1" fmla="val 2438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1143000" y="27660600"/>
                <a:ext cx="2133600" cy="1676400"/>
              </a:xfrm>
              <a:prstGeom prst="roundRect">
                <a:avLst>
                  <a:gd name="adj" fmla="val 33549"/>
                </a:avLst>
              </a:prstGeom>
              <a:blipFill>
                <a:blip r:embed="rId12" cstate="print"/>
                <a:tile tx="0" ty="0" sx="100000" sy="100000" flip="none" algn="tl"/>
              </a:blipFill>
              <a:ln>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53"/>
              <p:cNvSpPr/>
              <p:nvPr/>
            </p:nvSpPr>
            <p:spPr>
              <a:xfrm rot="20634444">
                <a:off x="1629075" y="27067554"/>
                <a:ext cx="457200" cy="1447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own Arrow 67"/>
              <p:cNvSpPr/>
              <p:nvPr/>
            </p:nvSpPr>
            <p:spPr>
              <a:xfrm rot="20651077">
                <a:off x="3969845" y="28510411"/>
                <a:ext cx="457200" cy="1619376"/>
              </a:xfrm>
              <a:prstGeom prst="downArrow">
                <a:avLst>
                  <a:gd name="adj1" fmla="val 2438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3048000" y="27736800"/>
                <a:ext cx="2133600" cy="1676400"/>
              </a:xfrm>
              <a:prstGeom prst="roundRect">
                <a:avLst>
                  <a:gd name="adj" fmla="val 33549"/>
                </a:avLst>
              </a:prstGeom>
              <a:blipFill>
                <a:blip r:embed="rId13" cstate="print"/>
                <a:tile tx="0" ty="0" sx="100000" sy="100000" flip="none" algn="tl"/>
              </a:blipFill>
              <a:ln>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32-Point Star 70"/>
              <p:cNvSpPr/>
              <p:nvPr/>
            </p:nvSpPr>
            <p:spPr>
              <a:xfrm>
                <a:off x="1933575" y="28384500"/>
                <a:ext cx="228600" cy="228600"/>
              </a:xfrm>
              <a:prstGeom prst="star32">
                <a:avLst>
                  <a:gd name="adj" fmla="val 0"/>
                </a:avLst>
              </a:prstGeom>
              <a:scene3d>
                <a:camera prst="isometricOffAxis2Top"/>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2" name="32-Point Star 71"/>
              <p:cNvSpPr/>
              <p:nvPr/>
            </p:nvSpPr>
            <p:spPr>
              <a:xfrm>
                <a:off x="2390775" y="29975175"/>
                <a:ext cx="228600" cy="228600"/>
              </a:xfrm>
              <a:prstGeom prst="star32">
                <a:avLst>
                  <a:gd name="adj" fmla="val 0"/>
                </a:avLst>
              </a:prstGeom>
              <a:scene3d>
                <a:camera prst="isometricOffAxis2Top"/>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3" name="32-Point Star 72"/>
              <p:cNvSpPr/>
              <p:nvPr/>
            </p:nvSpPr>
            <p:spPr>
              <a:xfrm>
                <a:off x="4314825" y="30022800"/>
                <a:ext cx="228600" cy="228600"/>
              </a:xfrm>
              <a:prstGeom prst="star32">
                <a:avLst>
                  <a:gd name="adj" fmla="val 0"/>
                </a:avLst>
              </a:prstGeom>
              <a:scene3d>
                <a:camera prst="isometricOffAxis2Top"/>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6" name="Down Arrow 75"/>
              <p:cNvSpPr/>
              <p:nvPr/>
            </p:nvSpPr>
            <p:spPr>
              <a:xfrm rot="11944476">
                <a:off x="4033521" y="27009966"/>
                <a:ext cx="457200" cy="1444752"/>
              </a:xfrm>
              <a:prstGeom prst="downArrow">
                <a:avLst>
                  <a:gd name="adj1" fmla="val 24388"/>
                  <a:gd name="adj2"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0" name="Down Arrow 69"/>
              <p:cNvSpPr/>
              <p:nvPr/>
            </p:nvSpPr>
            <p:spPr>
              <a:xfrm rot="20634444">
                <a:off x="3534075" y="27047656"/>
                <a:ext cx="457200" cy="1447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un 74"/>
              <p:cNvSpPr/>
              <p:nvPr/>
            </p:nvSpPr>
            <p:spPr>
              <a:xfrm>
                <a:off x="3838575" y="28365450"/>
                <a:ext cx="304800" cy="304800"/>
              </a:xfrm>
              <a:prstGeom prst="sun">
                <a:avLst>
                  <a:gd name="adj" fmla="val 41406"/>
                </a:avLst>
              </a:prstGeom>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5894070" y="29165550"/>
                <a:ext cx="4754880" cy="2133600"/>
              </a:xfrm>
              <a:prstGeom prst="rect">
                <a:avLst/>
              </a:prstGeom>
              <a:solidFill>
                <a:schemeClr val="bg1"/>
              </a:solidFill>
              <a:ln>
                <a:solidFill>
                  <a:schemeClr val="tx1"/>
                </a:solidFill>
              </a:ln>
              <a:scene3d>
                <a:camera prst="isometricOffAxis1Top">
                  <a:rot lat="16740000" lon="1476343" rev="2010000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own Arrow 100"/>
              <p:cNvSpPr/>
              <p:nvPr/>
            </p:nvSpPr>
            <p:spPr>
              <a:xfrm rot="20651077">
                <a:off x="6486028" y="28579163"/>
                <a:ext cx="457200" cy="1554480"/>
              </a:xfrm>
              <a:prstGeom prst="downArrow">
                <a:avLst>
                  <a:gd name="adj1" fmla="val 2438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5943600" y="27813000"/>
                <a:ext cx="2133600" cy="1676400"/>
              </a:xfrm>
              <a:prstGeom prst="roundRect">
                <a:avLst>
                  <a:gd name="adj" fmla="val 33549"/>
                </a:avLst>
              </a:prstGeom>
              <a:blipFill>
                <a:blip r:embed="rId12" cstate="print"/>
                <a:tile tx="0" ty="0" sx="100000" sy="100000" flip="none" algn="tl"/>
              </a:blipFill>
              <a:ln>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own Arrow 102"/>
              <p:cNvSpPr/>
              <p:nvPr/>
            </p:nvSpPr>
            <p:spPr>
              <a:xfrm rot="20634444">
                <a:off x="6059101" y="27115179"/>
                <a:ext cx="457200" cy="1447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own Arrow 103"/>
              <p:cNvSpPr/>
              <p:nvPr/>
            </p:nvSpPr>
            <p:spPr>
              <a:xfrm rot="20651077">
                <a:off x="8770445" y="28558036"/>
                <a:ext cx="457200" cy="1619376"/>
              </a:xfrm>
              <a:prstGeom prst="downArrow">
                <a:avLst>
                  <a:gd name="adj1" fmla="val 2438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8077200" y="27736800"/>
                <a:ext cx="2133600" cy="1676400"/>
              </a:xfrm>
              <a:prstGeom prst="roundRect">
                <a:avLst>
                  <a:gd name="adj" fmla="val 33549"/>
                </a:avLst>
              </a:prstGeom>
              <a:blipFill>
                <a:blip r:embed="rId13" cstate="print"/>
                <a:tile tx="0" ty="0" sx="100000" sy="100000" flip="none" algn="tl"/>
              </a:blipFill>
              <a:ln>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32-Point Star 105"/>
              <p:cNvSpPr/>
              <p:nvPr/>
            </p:nvSpPr>
            <p:spPr>
              <a:xfrm>
                <a:off x="6363601" y="28432125"/>
                <a:ext cx="228600" cy="228600"/>
              </a:xfrm>
              <a:prstGeom prst="star32">
                <a:avLst>
                  <a:gd name="adj" fmla="val 0"/>
                </a:avLst>
              </a:prstGeom>
              <a:scene3d>
                <a:camera prst="isometricOffAxis2Top"/>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9" name="Down Arrow 108"/>
              <p:cNvSpPr/>
              <p:nvPr/>
            </p:nvSpPr>
            <p:spPr>
              <a:xfrm rot="11944476">
                <a:off x="8834121" y="27057591"/>
                <a:ext cx="457200" cy="1444752"/>
              </a:xfrm>
              <a:prstGeom prst="downArrow">
                <a:avLst>
                  <a:gd name="adj1" fmla="val 24388"/>
                  <a:gd name="adj2"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0" name="Down Arrow 109"/>
              <p:cNvSpPr/>
              <p:nvPr/>
            </p:nvSpPr>
            <p:spPr>
              <a:xfrm rot="20634444">
                <a:off x="8334675" y="27095281"/>
                <a:ext cx="457200" cy="1447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Sun 110"/>
              <p:cNvSpPr/>
              <p:nvPr/>
            </p:nvSpPr>
            <p:spPr>
              <a:xfrm>
                <a:off x="8639175" y="28413075"/>
                <a:ext cx="304800" cy="304800"/>
              </a:xfrm>
              <a:prstGeom prst="sun">
                <a:avLst>
                  <a:gd name="adj" fmla="val 41406"/>
                </a:avLst>
              </a:prstGeom>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Sun 111"/>
              <p:cNvSpPr/>
              <p:nvPr/>
            </p:nvSpPr>
            <p:spPr>
              <a:xfrm>
                <a:off x="9105900" y="30060900"/>
                <a:ext cx="304800" cy="304800"/>
              </a:xfrm>
              <a:prstGeom prst="sun">
                <a:avLst>
                  <a:gd name="adj" fmla="val 41406"/>
                </a:avLst>
              </a:prstGeom>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Sun 112"/>
              <p:cNvSpPr/>
              <p:nvPr/>
            </p:nvSpPr>
            <p:spPr>
              <a:xfrm>
                <a:off x="6781800" y="30022800"/>
                <a:ext cx="304800" cy="304800"/>
              </a:xfrm>
              <a:prstGeom prst="sun">
                <a:avLst>
                  <a:gd name="adj" fmla="val 41406"/>
                </a:avLst>
              </a:prstGeom>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32-Point Star 114"/>
              <p:cNvSpPr/>
              <p:nvPr/>
            </p:nvSpPr>
            <p:spPr>
              <a:xfrm>
                <a:off x="7162800" y="28575000"/>
                <a:ext cx="228600" cy="228600"/>
              </a:xfrm>
              <a:prstGeom prst="star32">
                <a:avLst>
                  <a:gd name="adj" fmla="val 0"/>
                </a:avLst>
              </a:prstGeom>
              <a:scene3d>
                <a:camera prst="isometricOffAxis2Top"/>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6" name="Down Arrow 115"/>
              <p:cNvSpPr/>
              <p:nvPr/>
            </p:nvSpPr>
            <p:spPr>
              <a:xfrm rot="11600954">
                <a:off x="7286105" y="27286423"/>
                <a:ext cx="332746" cy="1354566"/>
              </a:xfrm>
              <a:prstGeom prst="downArrow">
                <a:avLst>
                  <a:gd name="adj1" fmla="val 24388"/>
                  <a:gd name="adj2"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8" name="Down Arrow 117"/>
              <p:cNvSpPr/>
              <p:nvPr/>
            </p:nvSpPr>
            <p:spPr>
              <a:xfrm rot="11691904">
                <a:off x="9656005" y="27354443"/>
                <a:ext cx="457200" cy="1308868"/>
              </a:xfrm>
              <a:prstGeom prst="downArrow">
                <a:avLst>
                  <a:gd name="adj1" fmla="val 24388"/>
                  <a:gd name="adj2"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9" name="TextBox 118"/>
              <p:cNvSpPr txBox="1"/>
              <p:nvPr/>
            </p:nvSpPr>
            <p:spPr>
              <a:xfrm>
                <a:off x="1828800" y="30480000"/>
                <a:ext cx="8305800" cy="520267"/>
              </a:xfrm>
              <a:prstGeom prst="rect">
                <a:avLst/>
              </a:prstGeom>
              <a:noFill/>
            </p:spPr>
            <p:txBody>
              <a:bodyPr wrap="square" rtlCol="0">
                <a:spAutoFit/>
              </a:bodyPr>
              <a:lstStyle/>
              <a:p>
                <a:r>
                  <a:rPr lang="en-US" sz="2000" b="1" dirty="0" smtClean="0"/>
                  <a:t>Low Surface </a:t>
                </a:r>
                <a:r>
                  <a:rPr lang="en-US" sz="2000" b="1" dirty="0" err="1" smtClean="0"/>
                  <a:t>Albedo</a:t>
                </a:r>
                <a:r>
                  <a:rPr lang="en-US" sz="2000" b="1" dirty="0" smtClean="0"/>
                  <a:t>                                                  High Surface </a:t>
                </a:r>
                <a:r>
                  <a:rPr lang="en-US" sz="2000" b="1" dirty="0" err="1" smtClean="0"/>
                  <a:t>Albedo</a:t>
                </a:r>
                <a:endParaRPr lang="en-US" sz="2000" b="1" dirty="0"/>
              </a:p>
            </p:txBody>
          </p:sp>
          <p:sp>
            <p:nvSpPr>
              <p:cNvPr id="120" name="TextBox 119"/>
              <p:cNvSpPr txBox="1"/>
              <p:nvPr/>
            </p:nvSpPr>
            <p:spPr>
              <a:xfrm>
                <a:off x="4412859" y="27406301"/>
                <a:ext cx="1223726" cy="840431"/>
              </a:xfrm>
              <a:prstGeom prst="rect">
                <a:avLst/>
              </a:prstGeom>
              <a:noFill/>
            </p:spPr>
            <p:txBody>
              <a:bodyPr wrap="none" rtlCol="0">
                <a:spAutoFit/>
              </a:bodyPr>
              <a:lstStyle/>
              <a:p>
                <a:r>
                  <a:rPr lang="en-US" sz="1800" b="1" dirty="0" smtClean="0"/>
                  <a:t>Scattering</a:t>
                </a:r>
              </a:p>
              <a:p>
                <a:r>
                  <a:rPr lang="en-US" sz="1800" b="1" dirty="0" smtClean="0"/>
                  <a:t>aerosol</a:t>
                </a:r>
                <a:endParaRPr lang="en-US" sz="1800" b="1" dirty="0"/>
              </a:p>
            </p:txBody>
          </p:sp>
          <p:sp>
            <p:nvSpPr>
              <p:cNvPr id="121" name="TextBox 120"/>
              <p:cNvSpPr txBox="1"/>
              <p:nvPr/>
            </p:nvSpPr>
            <p:spPr>
              <a:xfrm>
                <a:off x="2042211" y="27009966"/>
                <a:ext cx="1238998" cy="840431"/>
              </a:xfrm>
              <a:prstGeom prst="rect">
                <a:avLst/>
              </a:prstGeom>
              <a:noFill/>
            </p:spPr>
            <p:txBody>
              <a:bodyPr wrap="none" rtlCol="0">
                <a:spAutoFit/>
              </a:bodyPr>
              <a:lstStyle/>
              <a:p>
                <a:r>
                  <a:rPr lang="en-US" sz="1800" b="1" dirty="0" smtClean="0"/>
                  <a:t>Absorbing</a:t>
                </a:r>
              </a:p>
              <a:p>
                <a:r>
                  <a:rPr lang="en-US" sz="1800" b="1" dirty="0" smtClean="0"/>
                  <a:t>aerosol</a:t>
                </a:r>
                <a:endParaRPr lang="en-US" sz="1800" b="1" dirty="0"/>
              </a:p>
            </p:txBody>
          </p:sp>
        </p:grpSp>
        <p:cxnSp>
          <p:nvCxnSpPr>
            <p:cNvPr id="138" name="Straight Arrow Connector 137"/>
            <p:cNvCxnSpPr/>
            <p:nvPr/>
          </p:nvCxnSpPr>
          <p:spPr>
            <a:xfrm flipH="1">
              <a:off x="5181600" y="28498800"/>
              <a:ext cx="1676400" cy="8382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40" name="Straight Arrow Connector 139"/>
            <p:cNvCxnSpPr/>
            <p:nvPr/>
          </p:nvCxnSpPr>
          <p:spPr>
            <a:xfrm flipH="1">
              <a:off x="6934200" y="28956000"/>
              <a:ext cx="457200" cy="8382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41" name="Rectangle 140"/>
            <p:cNvSpPr/>
            <p:nvPr/>
          </p:nvSpPr>
          <p:spPr>
            <a:xfrm>
              <a:off x="7010400" y="28194000"/>
              <a:ext cx="45720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b="1" dirty="0" smtClean="0">
                  <a:solidFill>
                    <a:srgbClr val="102464"/>
                  </a:solidFill>
                </a:rPr>
                <a:t>Aerosol  and surface  combinations that have the largest influence on climate change</a:t>
              </a:r>
              <a:endParaRPr lang="en-US" sz="1800" b="1" dirty="0">
                <a:solidFill>
                  <a:srgbClr val="102464"/>
                </a:solidFill>
              </a:endParaRPr>
            </a:p>
          </p:txBody>
        </p:sp>
      </p:grpSp>
      <p:sp>
        <p:nvSpPr>
          <p:cNvPr id="157" name="Cube 156"/>
          <p:cNvSpPr/>
          <p:nvPr/>
        </p:nvSpPr>
        <p:spPr>
          <a:xfrm>
            <a:off x="13391526" y="18698755"/>
            <a:ext cx="2819400" cy="1447800"/>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smtClean="0"/>
          </a:p>
          <a:p>
            <a:pPr algn="ctr"/>
            <a:r>
              <a:rPr lang="en-US" sz="2400" dirty="0" smtClean="0"/>
              <a:t>Aerosol </a:t>
            </a:r>
          </a:p>
          <a:p>
            <a:pPr algn="ctr"/>
            <a:r>
              <a:rPr lang="en-US" sz="2400" dirty="0" smtClean="0"/>
              <a:t>Generator</a:t>
            </a:r>
          </a:p>
          <a:p>
            <a:pPr algn="ctr"/>
            <a:endParaRPr lang="en-US" sz="2400" dirty="0"/>
          </a:p>
        </p:txBody>
      </p:sp>
      <p:sp>
        <p:nvSpPr>
          <p:cNvPr id="156" name="Cube 155"/>
          <p:cNvSpPr/>
          <p:nvPr/>
        </p:nvSpPr>
        <p:spPr>
          <a:xfrm>
            <a:off x="15982326" y="19308355"/>
            <a:ext cx="3810000" cy="304800"/>
          </a:xfrm>
          <a:prstGeom prst="cub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7" name="Cube 166"/>
          <p:cNvSpPr/>
          <p:nvPr/>
        </p:nvSpPr>
        <p:spPr>
          <a:xfrm>
            <a:off x="18847969" y="18927354"/>
            <a:ext cx="2362200" cy="990600"/>
          </a:xfrm>
          <a:prstGeom prst="cube">
            <a:avLst/>
          </a:prstGeom>
          <a:solidFill>
            <a:schemeClr val="tx1">
              <a:lumMod val="50000"/>
              <a:lumOff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smtClean="0"/>
              <a:t>Particle Neutralizer</a:t>
            </a:r>
            <a:endParaRPr lang="en-US" sz="2000" dirty="0"/>
          </a:p>
        </p:txBody>
      </p:sp>
      <p:sp>
        <p:nvSpPr>
          <p:cNvPr id="173" name="Rectangle 172"/>
          <p:cNvSpPr/>
          <p:nvPr/>
        </p:nvSpPr>
        <p:spPr>
          <a:xfrm>
            <a:off x="13084164" y="18402695"/>
            <a:ext cx="17700636" cy="6911013"/>
          </a:xfrm>
          <a:prstGeom prst="rect">
            <a:avLst/>
          </a:prstGeom>
          <a:noFill/>
          <a:ln>
            <a:solidFill>
              <a:srgbClr val="173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13391526" y="20575047"/>
            <a:ext cx="4191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173E49"/>
                </a:solidFill>
              </a:rPr>
              <a:t>Atomizer Aerosol Generator</a:t>
            </a:r>
          </a:p>
          <a:p>
            <a:pPr algn="ctr"/>
            <a:endParaRPr lang="en-US" sz="2200" b="1" dirty="0">
              <a:solidFill>
                <a:srgbClr val="173E49"/>
              </a:solidFill>
            </a:endParaRPr>
          </a:p>
        </p:txBody>
      </p:sp>
      <p:sp>
        <p:nvSpPr>
          <p:cNvPr id="194" name="Rectangle 193"/>
          <p:cNvSpPr/>
          <p:nvPr/>
        </p:nvSpPr>
        <p:spPr>
          <a:xfrm>
            <a:off x="32004000" y="29507688"/>
            <a:ext cx="10972800" cy="914400"/>
          </a:xfrm>
          <a:prstGeom prst="rect">
            <a:avLst/>
          </a:prstGeom>
          <a:solidFill>
            <a:schemeClr val="bg1">
              <a:alpha val="80000"/>
            </a:schemeClr>
          </a:solidFill>
          <a:ln w="38100">
            <a:solidFill>
              <a:srgbClr val="173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800" dirty="0" smtClean="0">
                <a:solidFill>
                  <a:srgbClr val="173E49"/>
                </a:solidFill>
              </a:rPr>
              <a:t>ACKNOWLEDGEMENTS</a:t>
            </a:r>
            <a:endParaRPr lang="en-US" sz="6800" dirty="0">
              <a:solidFill>
                <a:srgbClr val="173E49"/>
              </a:solidFill>
            </a:endParaRPr>
          </a:p>
        </p:txBody>
      </p:sp>
      <p:sp>
        <p:nvSpPr>
          <p:cNvPr id="195" name="Rectangle 194"/>
          <p:cNvSpPr/>
          <p:nvPr/>
        </p:nvSpPr>
        <p:spPr>
          <a:xfrm>
            <a:off x="32004000" y="30617160"/>
            <a:ext cx="10972800" cy="1996440"/>
          </a:xfrm>
          <a:prstGeom prst="rect">
            <a:avLst/>
          </a:prstGeom>
          <a:solidFill>
            <a:schemeClr val="bg1">
              <a:alpha val="80000"/>
            </a:schemeClr>
          </a:solidFill>
          <a:ln>
            <a:solidFill>
              <a:srgbClr val="173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en-US" sz="2800" dirty="0" smtClean="0">
                <a:solidFill>
                  <a:srgbClr val="173E49"/>
                </a:solidFill>
              </a:rPr>
              <a:t> Dr. Simon W. North, Texas A&amp;M</a:t>
            </a:r>
          </a:p>
          <a:p>
            <a:pPr algn="ctr">
              <a:buFont typeface="Arial" pitchFamily="34" charset="0"/>
              <a:buChar char="•"/>
            </a:pPr>
            <a:r>
              <a:rPr lang="en-US" sz="2800" dirty="0" smtClean="0">
                <a:solidFill>
                  <a:srgbClr val="173E49"/>
                </a:solidFill>
              </a:rPr>
              <a:t>The UCA Department of Chemistry</a:t>
            </a:r>
          </a:p>
          <a:p>
            <a:pPr algn="ctr">
              <a:buFont typeface="Arial" pitchFamily="34" charset="0"/>
              <a:buChar char="•"/>
            </a:pPr>
            <a:r>
              <a:rPr lang="en-US" sz="2800" dirty="0" smtClean="0">
                <a:solidFill>
                  <a:srgbClr val="173E49"/>
                </a:solidFill>
              </a:rPr>
              <a:t>The UCA College of Natural Science and Mathematics</a:t>
            </a:r>
          </a:p>
        </p:txBody>
      </p:sp>
      <p:pic>
        <p:nvPicPr>
          <p:cNvPr id="196" name="Picture 195" descr="CRDS.tif"/>
          <p:cNvPicPr>
            <a:picLocks noChangeAspect="1"/>
          </p:cNvPicPr>
          <p:nvPr/>
        </p:nvPicPr>
        <p:blipFill>
          <a:blip r:embed="rId14" cstate="print"/>
          <a:stretch>
            <a:fillRect/>
          </a:stretch>
        </p:blipFill>
        <p:spPr>
          <a:xfrm>
            <a:off x="21336000" y="7602583"/>
            <a:ext cx="9311640" cy="4083005"/>
          </a:xfrm>
          <a:prstGeom prst="rect">
            <a:avLst/>
          </a:prstGeom>
        </p:spPr>
      </p:pic>
      <p:pic>
        <p:nvPicPr>
          <p:cNvPr id="197" name="Picture 196" descr="uca seal.jpg"/>
          <p:cNvPicPr>
            <a:picLocks noChangeAspect="1"/>
          </p:cNvPicPr>
          <p:nvPr/>
        </p:nvPicPr>
        <p:blipFill>
          <a:blip r:embed="rId15" cstate="print">
            <a:clrChange>
              <a:clrFrom>
                <a:srgbClr val="FEFEFE"/>
              </a:clrFrom>
              <a:clrTo>
                <a:srgbClr val="FEFEFE">
                  <a:alpha val="0"/>
                </a:srgbClr>
              </a:clrTo>
            </a:clrChange>
            <a:lum bright="70000" contrast="-70000"/>
          </a:blip>
          <a:stretch>
            <a:fillRect/>
          </a:stretch>
        </p:blipFill>
        <p:spPr>
          <a:xfrm>
            <a:off x="38557200" y="630225"/>
            <a:ext cx="3810000" cy="3707027"/>
          </a:xfrm>
          <a:prstGeom prst="rect">
            <a:avLst/>
          </a:prstGeom>
          <a:noFill/>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16">
            <a:grayscl/>
            <a:extLst>
              <a:ext uri="{BEBA8EAE-BF5A-486C-A8C5-ECC9F3942E4B}">
                <a14:imgProps xmlns:a14="http://schemas.microsoft.com/office/drawing/2010/main">
                  <a14:imgLayer r:embed="rId17">
                    <a14:imgEffect>
                      <a14:brightnessContrast contrast="100000"/>
                    </a14:imgEffect>
                  </a14:imgLayer>
                </a14:imgProps>
              </a:ext>
              <a:ext uri="{28A0092B-C50C-407E-A947-70E740481C1C}">
                <a14:useLocalDpi xmlns:a14="http://schemas.microsoft.com/office/drawing/2010/main" val="0"/>
              </a:ext>
            </a:extLst>
          </a:blip>
          <a:srcRect/>
          <a:stretch>
            <a:fillRect/>
          </a:stretch>
        </p:blipFill>
        <p:spPr bwMode="auto">
          <a:xfrm>
            <a:off x="2763836" y="707329"/>
            <a:ext cx="2251787" cy="34395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3" name="Picture 2" descr="http://www.topas-gmbh.de/wordpress/dateien/2014/10/ATM_220_web_800-300x251.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997628" y="22610659"/>
            <a:ext cx="2857500" cy="2390775"/>
          </a:xfrm>
          <a:prstGeom prst="rect">
            <a:avLst/>
          </a:prstGeom>
          <a:noFill/>
          <a:extLst>
            <a:ext uri="{909E8E84-426E-40DD-AFC4-6F175D3DCCD1}">
              <a14:hiddenFill xmlns:a14="http://schemas.microsoft.com/office/drawing/2010/main">
                <a:solidFill>
                  <a:srgbClr val="FFFFFF"/>
                </a:solidFill>
              </a14:hiddenFill>
            </a:ext>
          </a:extLst>
        </p:spPr>
      </p:pic>
      <p:sp>
        <p:nvSpPr>
          <p:cNvPr id="107" name="Rectangle 106"/>
          <p:cNvSpPr/>
          <p:nvPr/>
        </p:nvSpPr>
        <p:spPr>
          <a:xfrm>
            <a:off x="15601326" y="19119488"/>
            <a:ext cx="4191000" cy="310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173E49"/>
                </a:solidFill>
              </a:rPr>
              <a:t>Diffusion Drier</a:t>
            </a:r>
          </a:p>
          <a:p>
            <a:pPr algn="ctr"/>
            <a:endParaRPr lang="en-US" sz="2200" b="1" dirty="0">
              <a:solidFill>
                <a:srgbClr val="173E49"/>
              </a:solidFill>
            </a:endParaRPr>
          </a:p>
        </p:txBody>
      </p:sp>
      <p:sp>
        <p:nvSpPr>
          <p:cNvPr id="155" name="Cube 154"/>
          <p:cNvSpPr/>
          <p:nvPr/>
        </p:nvSpPr>
        <p:spPr>
          <a:xfrm>
            <a:off x="21042630" y="19308355"/>
            <a:ext cx="2186316" cy="3048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23088600" y="19119488"/>
            <a:ext cx="1600200" cy="7620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200" dirty="0" smtClean="0"/>
              <a:t>To CRDS Inlet</a:t>
            </a:r>
            <a:endParaRPr lang="en-US" sz="2200" dirty="0"/>
          </a:p>
        </p:txBody>
      </p:sp>
      <p:sp>
        <p:nvSpPr>
          <p:cNvPr id="188" name="Rectangle 187"/>
          <p:cNvSpPr/>
          <p:nvPr/>
        </p:nvSpPr>
        <p:spPr>
          <a:xfrm>
            <a:off x="23869650" y="20094848"/>
            <a:ext cx="5715000" cy="30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200" dirty="0">
              <a:solidFill>
                <a:srgbClr val="173E49"/>
              </a:solidFill>
            </a:endParaRPr>
          </a:p>
        </p:txBody>
      </p:sp>
      <p:sp>
        <p:nvSpPr>
          <p:cNvPr id="108" name="Rectangle 107"/>
          <p:cNvSpPr/>
          <p:nvPr/>
        </p:nvSpPr>
        <p:spPr>
          <a:xfrm>
            <a:off x="25015482" y="18687144"/>
            <a:ext cx="5624902" cy="6458856"/>
          </a:xfrm>
          <a:prstGeom prst="rect">
            <a:avLst/>
          </a:prstGeom>
          <a:solidFill>
            <a:schemeClr val="bg1">
              <a:alpha val="80000"/>
            </a:schemeClr>
          </a:solidFill>
          <a:ln w="38100">
            <a:solidFill>
              <a:srgbClr val="173E49"/>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t"/>
          <a:lstStyle/>
          <a:p>
            <a:pPr algn="just"/>
            <a:r>
              <a:rPr lang="en-US" sz="2200" dirty="0">
                <a:solidFill>
                  <a:srgbClr val="173E49"/>
                </a:solidFill>
                <a:latin typeface="+mj-lt"/>
              </a:rPr>
              <a:t>The </a:t>
            </a:r>
            <a:r>
              <a:rPr lang="en-US" sz="2200" dirty="0" err="1">
                <a:solidFill>
                  <a:srgbClr val="173E49"/>
                </a:solidFill>
                <a:latin typeface="+mj-lt"/>
              </a:rPr>
              <a:t>Sioutas</a:t>
            </a:r>
            <a:r>
              <a:rPr lang="en-US" sz="2200" dirty="0">
                <a:solidFill>
                  <a:srgbClr val="173E49"/>
                </a:solidFill>
                <a:latin typeface="+mj-lt"/>
              </a:rPr>
              <a:t> Multistage </a:t>
            </a:r>
            <a:r>
              <a:rPr lang="en-US" sz="2200" dirty="0" smtClean="0">
                <a:solidFill>
                  <a:srgbClr val="173E49"/>
                </a:solidFill>
                <a:latin typeface="+mj-lt"/>
              </a:rPr>
              <a:t>impactor (exploded image shown below) </a:t>
            </a:r>
            <a:r>
              <a:rPr lang="en-US" sz="2200" dirty="0">
                <a:solidFill>
                  <a:srgbClr val="173E49"/>
                </a:solidFill>
                <a:latin typeface="+mj-lt"/>
              </a:rPr>
              <a:t>will be used to collect particles in the exhaust of the CRDS to aid in discerning the concentration of particles in the CRDS system.   </a:t>
            </a:r>
            <a:endParaRPr lang="en-US" sz="2200" dirty="0" smtClean="0">
              <a:solidFill>
                <a:srgbClr val="173E49"/>
              </a:solidFill>
              <a:latin typeface="+mj-lt"/>
            </a:endParaRPr>
          </a:p>
          <a:p>
            <a:pPr algn="just"/>
            <a:endParaRPr lang="en-US" sz="1000" dirty="0">
              <a:solidFill>
                <a:srgbClr val="173E49"/>
              </a:solidFill>
              <a:latin typeface="+mj-lt"/>
            </a:endParaRPr>
          </a:p>
          <a:p>
            <a:pPr algn="just"/>
            <a:r>
              <a:rPr lang="en-US" sz="2200" dirty="0" smtClean="0">
                <a:solidFill>
                  <a:srgbClr val="173E49"/>
                </a:solidFill>
                <a:latin typeface="+mj-lt"/>
                <a:cs typeface="Times New Roman" panose="02020603050405020304" pitchFamily="18" charset="0"/>
              </a:rPr>
              <a:t>The Impactor is able to separate the collected particles into rough size ranges.  Stage A collects particles greater than 2.5 </a:t>
            </a:r>
            <a:r>
              <a:rPr lang="el-GR" sz="2200" dirty="0">
                <a:solidFill>
                  <a:srgbClr val="173E49"/>
                </a:solidFill>
                <a:latin typeface="+mj-lt"/>
                <a:cs typeface="Times New Roman" panose="02020603050405020304" pitchFamily="18" charset="0"/>
              </a:rPr>
              <a:t>μ</a:t>
            </a:r>
            <a:r>
              <a:rPr lang="en-US" sz="2200" dirty="0" smtClean="0">
                <a:solidFill>
                  <a:srgbClr val="173E49"/>
                </a:solidFill>
                <a:latin typeface="+mj-lt"/>
                <a:cs typeface="Times New Roman" panose="02020603050405020304" pitchFamily="18" charset="0"/>
              </a:rPr>
              <a:t>m, Stage B collects particles 2.5 – 1.0 </a:t>
            </a:r>
            <a:r>
              <a:rPr lang="el-GR" sz="2200" dirty="0" smtClean="0">
                <a:solidFill>
                  <a:srgbClr val="173E49"/>
                </a:solidFill>
                <a:latin typeface="+mj-lt"/>
                <a:cs typeface="Times New Roman" panose="02020603050405020304" pitchFamily="18" charset="0"/>
              </a:rPr>
              <a:t>μ</a:t>
            </a:r>
            <a:r>
              <a:rPr lang="en-US" sz="2200" dirty="0" smtClean="0">
                <a:solidFill>
                  <a:srgbClr val="173E49"/>
                </a:solidFill>
                <a:latin typeface="+mj-lt"/>
                <a:cs typeface="Times New Roman" panose="02020603050405020304" pitchFamily="18" charset="0"/>
              </a:rPr>
              <a:t>m, Stage C collects 1.0- 0.50 </a:t>
            </a:r>
            <a:r>
              <a:rPr lang="el-GR" sz="2200" dirty="0" smtClean="0">
                <a:solidFill>
                  <a:srgbClr val="173E49"/>
                </a:solidFill>
                <a:latin typeface="+mj-lt"/>
                <a:cs typeface="Times New Roman" panose="02020603050405020304" pitchFamily="18" charset="0"/>
              </a:rPr>
              <a:t>μ</a:t>
            </a:r>
            <a:r>
              <a:rPr lang="en-US" sz="2200" dirty="0" smtClean="0">
                <a:solidFill>
                  <a:srgbClr val="173E49"/>
                </a:solidFill>
                <a:latin typeface="+mj-lt"/>
                <a:cs typeface="Times New Roman" panose="02020603050405020304" pitchFamily="18" charset="0"/>
              </a:rPr>
              <a:t>m particles, and Stage D collects 0.50 – 0.25 </a:t>
            </a:r>
            <a:r>
              <a:rPr lang="el-GR" sz="2200" dirty="0">
                <a:solidFill>
                  <a:srgbClr val="173E49"/>
                </a:solidFill>
                <a:latin typeface="+mj-lt"/>
                <a:cs typeface="Times New Roman" panose="02020603050405020304" pitchFamily="18" charset="0"/>
              </a:rPr>
              <a:t>μ</a:t>
            </a:r>
            <a:r>
              <a:rPr lang="en-US" sz="2200" dirty="0" smtClean="0">
                <a:solidFill>
                  <a:srgbClr val="173E49"/>
                </a:solidFill>
                <a:latin typeface="+mj-lt"/>
                <a:cs typeface="Times New Roman" panose="02020603050405020304" pitchFamily="18" charset="0"/>
              </a:rPr>
              <a:t>m.  </a:t>
            </a:r>
            <a:endParaRPr lang="en-US" sz="2200" dirty="0">
              <a:solidFill>
                <a:srgbClr val="173E49"/>
              </a:solidFill>
              <a:latin typeface="+mj-lt"/>
              <a:cs typeface="Times New Roman" panose="02020603050405020304" pitchFamily="18" charset="0"/>
            </a:endParaRPr>
          </a:p>
        </p:txBody>
      </p:sp>
      <p:pic>
        <p:nvPicPr>
          <p:cNvPr id="123" name="Picture 122"/>
          <p:cNvPicPr>
            <a:picLocks noChangeAspect="1"/>
          </p:cNvPicPr>
          <p:nvPr/>
        </p:nvPicPr>
        <p:blipFill rotWithShape="1">
          <a:blip r:embed="rId19">
            <a:extLst>
              <a:ext uri="{28A0092B-C50C-407E-A947-70E740481C1C}">
                <a14:useLocalDpi xmlns:a14="http://schemas.microsoft.com/office/drawing/2010/main" val="0"/>
              </a:ext>
            </a:extLst>
          </a:blip>
          <a:srcRect b="16519"/>
          <a:stretch/>
        </p:blipFill>
        <p:spPr bwMode="auto">
          <a:xfrm>
            <a:off x="25197612" y="22920723"/>
            <a:ext cx="5277980" cy="2080711"/>
          </a:xfrm>
          <a:prstGeom prst="rect">
            <a:avLst/>
          </a:prstGeom>
          <a:ln>
            <a:noFill/>
          </a:ln>
          <a:extLst>
            <a:ext uri="{53640926-AAD7-44D8-BBD7-CCE9431645EC}">
              <a14:shadowObscured xmlns:a14="http://schemas.microsoft.com/office/drawing/2010/main"/>
            </a:ext>
          </a:extLst>
        </p:spPr>
      </p:pic>
      <p:sp>
        <p:nvSpPr>
          <p:cNvPr id="125" name="Rectangle 124"/>
          <p:cNvSpPr/>
          <p:nvPr/>
        </p:nvSpPr>
        <p:spPr>
          <a:xfrm>
            <a:off x="13106400" y="25694710"/>
            <a:ext cx="17700636" cy="6668324"/>
          </a:xfrm>
          <a:prstGeom prst="rect">
            <a:avLst/>
          </a:prstGeom>
          <a:noFill/>
          <a:ln>
            <a:solidFill>
              <a:srgbClr val="173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13643368" y="25984200"/>
            <a:ext cx="7692632" cy="6031043"/>
          </a:xfrm>
          <a:prstGeom prst="rect">
            <a:avLst/>
          </a:prstGeom>
          <a:solidFill>
            <a:schemeClr val="bg1"/>
          </a:solidFill>
          <a:ln w="38100">
            <a:solidFill>
              <a:srgbClr val="173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dirty="0" smtClean="0">
                <a:solidFill>
                  <a:srgbClr val="173E49"/>
                </a:solidFill>
              </a:rPr>
              <a:t>We are also working on the </a:t>
            </a:r>
            <a:r>
              <a:rPr lang="en-US" sz="2200" dirty="0" err="1" smtClean="0">
                <a:solidFill>
                  <a:srgbClr val="173E49"/>
                </a:solidFill>
              </a:rPr>
              <a:t>Labview</a:t>
            </a:r>
            <a:r>
              <a:rPr lang="en-US" sz="2200" dirty="0" smtClean="0">
                <a:solidFill>
                  <a:srgbClr val="173E49"/>
                </a:solidFill>
              </a:rPr>
              <a:t> interface that will control and record all data collection from the CRDS spectrometer.  </a:t>
            </a:r>
          </a:p>
          <a:p>
            <a:pPr algn="just"/>
            <a:endParaRPr lang="en-US" sz="2200" dirty="0">
              <a:solidFill>
                <a:srgbClr val="173E49"/>
              </a:solidFill>
            </a:endParaRPr>
          </a:p>
          <a:p>
            <a:pPr algn="just"/>
            <a:r>
              <a:rPr lang="en-US" sz="2200" dirty="0" smtClean="0">
                <a:solidFill>
                  <a:srgbClr val="173E49"/>
                </a:solidFill>
              </a:rPr>
              <a:t>Although it has taken time to progress with the </a:t>
            </a:r>
            <a:r>
              <a:rPr lang="en-US" sz="2200" dirty="0" err="1" smtClean="0">
                <a:solidFill>
                  <a:srgbClr val="173E49"/>
                </a:solidFill>
              </a:rPr>
              <a:t>Labview</a:t>
            </a:r>
            <a:r>
              <a:rPr lang="en-US" sz="2200" dirty="0" smtClean="0">
                <a:solidFill>
                  <a:srgbClr val="173E49"/>
                </a:solidFill>
              </a:rPr>
              <a:t> programming language, we are now making progress in this area.  </a:t>
            </a:r>
          </a:p>
          <a:p>
            <a:pPr algn="just"/>
            <a:endParaRPr lang="en-US" sz="2200" dirty="0">
              <a:solidFill>
                <a:srgbClr val="173E49"/>
              </a:solidFill>
            </a:endParaRPr>
          </a:p>
          <a:p>
            <a:pPr algn="just"/>
            <a:r>
              <a:rPr lang="en-US" sz="2200" dirty="0" smtClean="0">
                <a:solidFill>
                  <a:srgbClr val="173E49"/>
                </a:solidFill>
              </a:rPr>
              <a:t>We use a NI BNC-2120 for a convenient method of connecting all of our analog and digital signals to an NI PCIe-6361 housed in the computer chassis. </a:t>
            </a:r>
          </a:p>
          <a:p>
            <a:pPr algn="just"/>
            <a:endParaRPr lang="en-US" sz="2200" dirty="0">
              <a:solidFill>
                <a:srgbClr val="173E49"/>
              </a:solidFill>
            </a:endParaRPr>
          </a:p>
          <a:p>
            <a:pPr algn="just"/>
            <a:r>
              <a:rPr lang="en-US" sz="2200" dirty="0" smtClean="0">
                <a:solidFill>
                  <a:srgbClr val="173E49"/>
                </a:solidFill>
              </a:rPr>
              <a:t>Our program design will record raw data from the spectrometer as well as pressure and temperature readings, and concentration analysis information.  All averaged and analyzed data will also be saved and recorded using the program.  A portion of the program is shown to the left.  The VI shown collects triggered analog signal and converts it to a form that is able to be saved as both a binary file and an excel spreadsheet.</a:t>
            </a:r>
          </a:p>
        </p:txBody>
      </p:sp>
      <p:pic>
        <p:nvPicPr>
          <p:cNvPr id="19" name="Picture 4" descr="NI BNC-2120"/>
          <p:cNvPicPr>
            <a:picLocks noChangeAspect="1" noChangeArrowheads="1"/>
          </p:cNvPicPr>
          <p:nvPr/>
        </p:nvPicPr>
        <p:blipFill rotWithShape="1">
          <a:blip r:embed="rId20">
            <a:extLst>
              <a:ext uri="{28A0092B-C50C-407E-A947-70E740481C1C}">
                <a14:useLocalDpi xmlns:a14="http://schemas.microsoft.com/office/drawing/2010/main" val="0"/>
              </a:ext>
            </a:extLst>
          </a:blip>
          <a:srcRect l="33709" r="32291"/>
          <a:stretch/>
        </p:blipFill>
        <p:spPr bwMode="auto">
          <a:xfrm>
            <a:off x="21956718" y="26173312"/>
            <a:ext cx="1295400" cy="2771776"/>
          </a:xfrm>
          <a:prstGeom prst="rect">
            <a:avLst/>
          </a:prstGeom>
          <a:noFill/>
          <a:extLst>
            <a:ext uri="{909E8E84-426E-40DD-AFC4-6F175D3DCCD1}">
              <a14:hiddenFill xmlns:a14="http://schemas.microsoft.com/office/drawing/2010/main">
                <a:solidFill>
                  <a:srgbClr val="FFFFFF"/>
                </a:solidFill>
              </a14:hiddenFill>
            </a:ext>
          </a:extLst>
        </p:spPr>
      </p:pic>
      <p:sp>
        <p:nvSpPr>
          <p:cNvPr id="20" name="Right Arrow 19"/>
          <p:cNvSpPr/>
          <p:nvPr/>
        </p:nvSpPr>
        <p:spPr>
          <a:xfrm>
            <a:off x="23478733" y="27449485"/>
            <a:ext cx="1536749" cy="246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rotWithShape="1">
          <a:blip r:embed="rId21" cstate="print">
            <a:extLst>
              <a:ext uri="{28A0092B-C50C-407E-A947-70E740481C1C}">
                <a14:useLocalDpi xmlns:a14="http://schemas.microsoft.com/office/drawing/2010/main" val="0"/>
              </a:ext>
            </a:extLst>
          </a:blip>
          <a:srcRect l="39875" b="6238"/>
          <a:stretch/>
        </p:blipFill>
        <p:spPr>
          <a:xfrm>
            <a:off x="28019941" y="26178900"/>
            <a:ext cx="2565340" cy="2667000"/>
          </a:xfrm>
          <a:prstGeom prst="rect">
            <a:avLst/>
          </a:prstGeom>
        </p:spPr>
      </p:pic>
      <p:pic>
        <p:nvPicPr>
          <p:cNvPr id="24" name="Picture 6" descr="NI PCIe-636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124577" y="26844913"/>
            <a:ext cx="1905000" cy="1390651"/>
          </a:xfrm>
          <a:prstGeom prst="rect">
            <a:avLst/>
          </a:prstGeom>
          <a:noFill/>
          <a:extLst>
            <a:ext uri="{909E8E84-426E-40DD-AFC4-6F175D3DCCD1}">
              <a14:hiddenFill xmlns:a14="http://schemas.microsoft.com/office/drawing/2010/main">
                <a:solidFill>
                  <a:srgbClr val="FFFFFF"/>
                </a:solidFill>
              </a14:hiddenFill>
            </a:ext>
          </a:extLst>
        </p:spPr>
      </p:pic>
      <p:sp>
        <p:nvSpPr>
          <p:cNvPr id="127" name="Right Arrow 126"/>
          <p:cNvSpPr/>
          <p:nvPr/>
        </p:nvSpPr>
        <p:spPr>
          <a:xfrm>
            <a:off x="26794327" y="27512400"/>
            <a:ext cx="1536749" cy="246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22059900" y="29240071"/>
            <a:ext cx="8115300" cy="2916329"/>
            <a:chOff x="21820416" y="29231772"/>
            <a:chExt cx="8115300" cy="2916329"/>
          </a:xfrm>
        </p:grpSpPr>
        <p:sp>
          <p:nvSpPr>
            <p:cNvPr id="22" name="Rectangle 21"/>
            <p:cNvSpPr/>
            <p:nvPr/>
          </p:nvSpPr>
          <p:spPr>
            <a:xfrm>
              <a:off x="21820416" y="29231772"/>
              <a:ext cx="8115300" cy="2916329"/>
            </a:xfrm>
            <a:prstGeom prst="rect">
              <a:avLst/>
            </a:prstGeom>
            <a:ln>
              <a:solidFill>
                <a:srgbClr val="173E4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1" name="Group 20"/>
            <p:cNvGrpSpPr/>
            <p:nvPr/>
          </p:nvGrpSpPr>
          <p:grpSpPr>
            <a:xfrm>
              <a:off x="22249856" y="29372386"/>
              <a:ext cx="7505699" cy="2642857"/>
              <a:chOff x="21678900" y="29120911"/>
              <a:chExt cx="9557855" cy="2953512"/>
            </a:xfrm>
          </p:grpSpPr>
          <p:pic>
            <p:nvPicPr>
              <p:cNvPr id="2" name="Picture 2"/>
              <p:cNvPicPr>
                <a:picLocks noChangeAspect="1" noChangeArrowheads="1"/>
              </p:cNvPicPr>
              <p:nvPr/>
            </p:nvPicPr>
            <p:blipFill rotWithShape="1">
              <a:blip r:embed="rId23">
                <a:extLst>
                  <a:ext uri="{28A0092B-C50C-407E-A947-70E740481C1C}">
                    <a14:useLocalDpi xmlns:a14="http://schemas.microsoft.com/office/drawing/2010/main" val="0"/>
                  </a:ext>
                </a:extLst>
              </a:blip>
              <a:srcRect l="9132" t="12743" r="2017" b="11160"/>
              <a:stretch/>
            </p:blipFill>
            <p:spPr bwMode="auto">
              <a:xfrm>
                <a:off x="21678900" y="29226194"/>
                <a:ext cx="5752058" cy="2781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24">
                <a:extLst>
                  <a:ext uri="{28A0092B-C50C-407E-A947-70E740481C1C}">
                    <a14:useLocalDpi xmlns:a14="http://schemas.microsoft.com/office/drawing/2010/main" val="0"/>
                  </a:ext>
                </a:extLst>
              </a:blip>
              <a:srcRect l="879" t="9921" r="18765" b="9390"/>
              <a:stretch/>
            </p:blipFill>
            <p:spPr bwMode="auto">
              <a:xfrm>
                <a:off x="26072314" y="29120911"/>
                <a:ext cx="5164441" cy="2953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4780</TotalTime>
  <Words>1602</Words>
  <Application>Microsoft Office PowerPoint</Application>
  <PresentationFormat>Custom</PresentationFormat>
  <Paragraphs>81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vt:lpstr>
      <vt:lpstr>Times New Roman</vt:lpstr>
      <vt:lpstr>Office Theme</vt:lpstr>
      <vt:lpstr>PowerPoint Presentation</vt:lpstr>
    </vt:vector>
  </TitlesOfParts>
  <Company>UCA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UCA</dc:creator>
  <cp:lastModifiedBy>UCA</cp:lastModifiedBy>
  <cp:revision>344</cp:revision>
  <dcterms:created xsi:type="dcterms:W3CDTF">2014-04-11T18:25:55Z</dcterms:created>
  <dcterms:modified xsi:type="dcterms:W3CDTF">2016-04-07T16:30:53Z</dcterms:modified>
</cp:coreProperties>
</file>