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
  </p:notesMasterIdLst>
  <p:sldIdLst>
    <p:sldId id="257" r:id="rId2"/>
  </p:sldIdLst>
  <p:sldSz cx="43891200" cy="32918400"/>
  <p:notesSz cx="6950075" cy="9236075"/>
  <p:defaultTextStyle>
    <a:defPPr>
      <a:defRPr lang="en-US"/>
    </a:defPPr>
    <a:lvl1pPr marL="0" algn="l" defTabSz="4493544" rtl="0" eaLnBrk="1" latinLnBrk="0" hangingPunct="1">
      <a:defRPr sz="8800" kern="1200">
        <a:solidFill>
          <a:schemeClr val="tx1"/>
        </a:solidFill>
        <a:latin typeface="+mn-lt"/>
        <a:ea typeface="+mn-ea"/>
        <a:cs typeface="+mn-cs"/>
      </a:defRPr>
    </a:lvl1pPr>
    <a:lvl2pPr marL="2246772" algn="l" defTabSz="4493544" rtl="0" eaLnBrk="1" latinLnBrk="0" hangingPunct="1">
      <a:defRPr sz="8800" kern="1200">
        <a:solidFill>
          <a:schemeClr val="tx1"/>
        </a:solidFill>
        <a:latin typeface="+mn-lt"/>
        <a:ea typeface="+mn-ea"/>
        <a:cs typeface="+mn-cs"/>
      </a:defRPr>
    </a:lvl2pPr>
    <a:lvl3pPr marL="4493544" algn="l" defTabSz="4493544" rtl="0" eaLnBrk="1" latinLnBrk="0" hangingPunct="1">
      <a:defRPr sz="8800" kern="1200">
        <a:solidFill>
          <a:schemeClr val="tx1"/>
        </a:solidFill>
        <a:latin typeface="+mn-lt"/>
        <a:ea typeface="+mn-ea"/>
        <a:cs typeface="+mn-cs"/>
      </a:defRPr>
    </a:lvl3pPr>
    <a:lvl4pPr marL="6740317" algn="l" defTabSz="4493544" rtl="0" eaLnBrk="1" latinLnBrk="0" hangingPunct="1">
      <a:defRPr sz="8800" kern="1200">
        <a:solidFill>
          <a:schemeClr val="tx1"/>
        </a:solidFill>
        <a:latin typeface="+mn-lt"/>
        <a:ea typeface="+mn-ea"/>
        <a:cs typeface="+mn-cs"/>
      </a:defRPr>
    </a:lvl4pPr>
    <a:lvl5pPr marL="8987089" algn="l" defTabSz="4493544" rtl="0" eaLnBrk="1" latinLnBrk="0" hangingPunct="1">
      <a:defRPr sz="8800" kern="1200">
        <a:solidFill>
          <a:schemeClr val="tx1"/>
        </a:solidFill>
        <a:latin typeface="+mn-lt"/>
        <a:ea typeface="+mn-ea"/>
        <a:cs typeface="+mn-cs"/>
      </a:defRPr>
    </a:lvl5pPr>
    <a:lvl6pPr marL="11233861" algn="l" defTabSz="4493544" rtl="0" eaLnBrk="1" latinLnBrk="0" hangingPunct="1">
      <a:defRPr sz="8800" kern="1200">
        <a:solidFill>
          <a:schemeClr val="tx1"/>
        </a:solidFill>
        <a:latin typeface="+mn-lt"/>
        <a:ea typeface="+mn-ea"/>
        <a:cs typeface="+mn-cs"/>
      </a:defRPr>
    </a:lvl6pPr>
    <a:lvl7pPr marL="13480633" algn="l" defTabSz="4493544" rtl="0" eaLnBrk="1" latinLnBrk="0" hangingPunct="1">
      <a:defRPr sz="8800" kern="1200">
        <a:solidFill>
          <a:schemeClr val="tx1"/>
        </a:solidFill>
        <a:latin typeface="+mn-lt"/>
        <a:ea typeface="+mn-ea"/>
        <a:cs typeface="+mn-cs"/>
      </a:defRPr>
    </a:lvl7pPr>
    <a:lvl8pPr marL="15727406" algn="l" defTabSz="4493544" rtl="0" eaLnBrk="1" latinLnBrk="0" hangingPunct="1">
      <a:defRPr sz="8800" kern="1200">
        <a:solidFill>
          <a:schemeClr val="tx1"/>
        </a:solidFill>
        <a:latin typeface="+mn-lt"/>
        <a:ea typeface="+mn-ea"/>
        <a:cs typeface="+mn-cs"/>
      </a:defRPr>
    </a:lvl8pPr>
    <a:lvl9pPr marL="17974178" algn="l" defTabSz="4493544" rtl="0" eaLnBrk="1" latinLnBrk="0" hangingPunct="1">
      <a:defRPr sz="8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BE6"/>
    <a:srgbClr val="58B648"/>
    <a:srgbClr val="215968"/>
    <a:srgbClr val="173E49"/>
    <a:srgbClr val="102464"/>
    <a:srgbClr val="99CCFF"/>
    <a:srgbClr val="122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93896" autoAdjust="0"/>
  </p:normalViewPr>
  <p:slideViewPr>
    <p:cSldViewPr>
      <p:cViewPr>
        <p:scale>
          <a:sx n="75" d="100"/>
          <a:sy n="75" d="100"/>
        </p:scale>
        <p:origin x="-13512" y="-11850"/>
      </p:cViewPr>
      <p:guideLst>
        <p:guide orient="horz" pos="10368"/>
        <p:guide pos="13824"/>
      </p:guideLst>
    </p:cSldViewPr>
  </p:slideViewPr>
  <p:notesTextViewPr>
    <p:cViewPr>
      <p:scale>
        <a:sx n="125" d="100"/>
        <a:sy n="125" d="100"/>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2814D-8DBF-490D-A999-2AD63F7C6CEA}" type="doc">
      <dgm:prSet loTypeId="urn:microsoft.com/office/officeart/2005/8/layout/chevron1" loCatId="process" qsTypeId="urn:microsoft.com/office/officeart/2005/8/quickstyle/simple3" qsCatId="simple" csTypeId="urn:microsoft.com/office/officeart/2005/8/colors/accent6_4" csCatId="accent6" phldr="1"/>
      <dgm:spPr/>
    </dgm:pt>
    <dgm:pt modelId="{F0769226-8D94-4172-A2DA-128B2EB7E796}">
      <dgm:prSet phldrT="[Text]" custT="1"/>
      <dgm:spPr/>
      <dgm:t>
        <a:bodyPr/>
        <a:lstStyle/>
        <a:p>
          <a:r>
            <a:rPr lang="en-US" sz="6000" dirty="0" smtClean="0"/>
            <a:t>Generate and Characterize Aerosols</a:t>
          </a:r>
          <a:endParaRPr lang="en-US" sz="6000" dirty="0"/>
        </a:p>
      </dgm:t>
    </dgm:pt>
    <dgm:pt modelId="{990F75DE-9BBC-4B4C-89B7-AE8E5A7ABFE6}" type="parTrans" cxnId="{6C042649-8226-459C-A54A-A100F711317B}">
      <dgm:prSet/>
      <dgm:spPr/>
      <dgm:t>
        <a:bodyPr/>
        <a:lstStyle/>
        <a:p>
          <a:endParaRPr lang="en-US"/>
        </a:p>
      </dgm:t>
    </dgm:pt>
    <dgm:pt modelId="{A2862C57-B07E-4B1B-B25A-05B492FBCEB1}" type="sibTrans" cxnId="{6C042649-8226-459C-A54A-A100F711317B}">
      <dgm:prSet/>
      <dgm:spPr/>
      <dgm:t>
        <a:bodyPr/>
        <a:lstStyle/>
        <a:p>
          <a:endParaRPr lang="en-US"/>
        </a:p>
      </dgm:t>
    </dgm:pt>
    <dgm:pt modelId="{13024983-55D1-4F29-A946-DB1575C3601F}">
      <dgm:prSet phldrT="[Text]" custT="1"/>
      <dgm:spPr/>
      <dgm:t>
        <a:bodyPr/>
        <a:lstStyle/>
        <a:p>
          <a:r>
            <a:rPr lang="en-US" sz="6000" dirty="0" smtClean="0"/>
            <a:t>CRDS Instrumentation</a:t>
          </a:r>
          <a:endParaRPr lang="en-US" sz="6000" dirty="0"/>
        </a:p>
      </dgm:t>
    </dgm:pt>
    <dgm:pt modelId="{AE167F9B-D9B0-42CE-9550-7DF060604808}" type="parTrans" cxnId="{ECA34A14-0084-43DD-B3C8-46A556F815B3}">
      <dgm:prSet/>
      <dgm:spPr/>
      <dgm:t>
        <a:bodyPr/>
        <a:lstStyle/>
        <a:p>
          <a:endParaRPr lang="en-US"/>
        </a:p>
      </dgm:t>
    </dgm:pt>
    <dgm:pt modelId="{B788D175-7177-4A35-912C-099059119E41}" type="sibTrans" cxnId="{ECA34A14-0084-43DD-B3C8-46A556F815B3}">
      <dgm:prSet/>
      <dgm:spPr/>
      <dgm:t>
        <a:bodyPr/>
        <a:lstStyle/>
        <a:p>
          <a:endParaRPr lang="en-US"/>
        </a:p>
      </dgm:t>
    </dgm:pt>
    <dgm:pt modelId="{74A69E97-4AC1-4CF5-9CD3-074559FD3674}">
      <dgm:prSet phldrT="[Text]" custT="1"/>
      <dgm:spPr/>
      <dgm:t>
        <a:bodyPr/>
        <a:lstStyle/>
        <a:p>
          <a:r>
            <a:rPr lang="en-US" sz="6000" dirty="0" smtClean="0"/>
            <a:t>Comparison of Measurement to Theory</a:t>
          </a:r>
          <a:endParaRPr lang="en-US" sz="6000" dirty="0"/>
        </a:p>
      </dgm:t>
    </dgm:pt>
    <dgm:pt modelId="{E8F34737-1B25-4625-9D15-959CE01C5751}" type="parTrans" cxnId="{37AAE69F-9B12-4279-9B13-6D4EB82F3DBC}">
      <dgm:prSet/>
      <dgm:spPr/>
      <dgm:t>
        <a:bodyPr/>
        <a:lstStyle/>
        <a:p>
          <a:endParaRPr lang="en-US"/>
        </a:p>
      </dgm:t>
    </dgm:pt>
    <dgm:pt modelId="{75A84A1A-C3FB-4332-840A-D4CCBBDB8734}" type="sibTrans" cxnId="{37AAE69F-9B12-4279-9B13-6D4EB82F3DBC}">
      <dgm:prSet/>
      <dgm:spPr/>
      <dgm:t>
        <a:bodyPr/>
        <a:lstStyle/>
        <a:p>
          <a:endParaRPr lang="en-US"/>
        </a:p>
      </dgm:t>
    </dgm:pt>
    <dgm:pt modelId="{87C5AD74-C8B4-46B4-85CE-8E36EC338A99}" type="pres">
      <dgm:prSet presAssocID="{D1E2814D-8DBF-490D-A999-2AD63F7C6CEA}" presName="Name0" presStyleCnt="0">
        <dgm:presLayoutVars>
          <dgm:dir/>
          <dgm:animLvl val="lvl"/>
          <dgm:resizeHandles val="exact"/>
        </dgm:presLayoutVars>
      </dgm:prSet>
      <dgm:spPr/>
    </dgm:pt>
    <dgm:pt modelId="{2E1289A3-E16D-4850-90B8-AB12CB12E3B1}" type="pres">
      <dgm:prSet presAssocID="{F0769226-8D94-4172-A2DA-128B2EB7E796}" presName="parTxOnly" presStyleLbl="node1" presStyleIdx="0" presStyleCnt="3">
        <dgm:presLayoutVars>
          <dgm:chMax val="0"/>
          <dgm:chPref val="0"/>
          <dgm:bulletEnabled val="1"/>
        </dgm:presLayoutVars>
      </dgm:prSet>
      <dgm:spPr/>
      <dgm:t>
        <a:bodyPr/>
        <a:lstStyle/>
        <a:p>
          <a:endParaRPr lang="en-US"/>
        </a:p>
      </dgm:t>
    </dgm:pt>
    <dgm:pt modelId="{31A63AF7-1959-4223-B58B-33591DA8080F}" type="pres">
      <dgm:prSet presAssocID="{A2862C57-B07E-4B1B-B25A-05B492FBCEB1}" presName="parTxOnlySpace" presStyleCnt="0"/>
      <dgm:spPr/>
    </dgm:pt>
    <dgm:pt modelId="{4AD4AFAA-DD44-40D4-9DE1-9049D205DE13}" type="pres">
      <dgm:prSet presAssocID="{13024983-55D1-4F29-A946-DB1575C3601F}" presName="parTxOnly" presStyleLbl="node1" presStyleIdx="1" presStyleCnt="3">
        <dgm:presLayoutVars>
          <dgm:chMax val="0"/>
          <dgm:chPref val="0"/>
          <dgm:bulletEnabled val="1"/>
        </dgm:presLayoutVars>
      </dgm:prSet>
      <dgm:spPr/>
      <dgm:t>
        <a:bodyPr/>
        <a:lstStyle/>
        <a:p>
          <a:endParaRPr lang="en-US"/>
        </a:p>
      </dgm:t>
    </dgm:pt>
    <dgm:pt modelId="{B61D29B2-CA60-4041-A49C-6E98F65A305D}" type="pres">
      <dgm:prSet presAssocID="{B788D175-7177-4A35-912C-099059119E41}" presName="parTxOnlySpace" presStyleCnt="0"/>
      <dgm:spPr/>
    </dgm:pt>
    <dgm:pt modelId="{FACB928C-64CE-470A-BA42-2048DFF128E0}" type="pres">
      <dgm:prSet presAssocID="{74A69E97-4AC1-4CF5-9CD3-074559FD3674}" presName="parTxOnly" presStyleLbl="node1" presStyleIdx="2" presStyleCnt="3">
        <dgm:presLayoutVars>
          <dgm:chMax val="0"/>
          <dgm:chPref val="0"/>
          <dgm:bulletEnabled val="1"/>
        </dgm:presLayoutVars>
      </dgm:prSet>
      <dgm:spPr/>
      <dgm:t>
        <a:bodyPr/>
        <a:lstStyle/>
        <a:p>
          <a:endParaRPr lang="en-US"/>
        </a:p>
      </dgm:t>
    </dgm:pt>
  </dgm:ptLst>
  <dgm:cxnLst>
    <dgm:cxn modelId="{ECA34A14-0084-43DD-B3C8-46A556F815B3}" srcId="{D1E2814D-8DBF-490D-A999-2AD63F7C6CEA}" destId="{13024983-55D1-4F29-A946-DB1575C3601F}" srcOrd="1" destOrd="0" parTransId="{AE167F9B-D9B0-42CE-9550-7DF060604808}" sibTransId="{B788D175-7177-4A35-912C-099059119E41}"/>
    <dgm:cxn modelId="{332A74C7-3703-40EC-8D0D-62BACA24CE1A}" type="presOf" srcId="{F0769226-8D94-4172-A2DA-128B2EB7E796}" destId="{2E1289A3-E16D-4850-90B8-AB12CB12E3B1}" srcOrd="0" destOrd="0" presId="urn:microsoft.com/office/officeart/2005/8/layout/chevron1"/>
    <dgm:cxn modelId="{37AAE69F-9B12-4279-9B13-6D4EB82F3DBC}" srcId="{D1E2814D-8DBF-490D-A999-2AD63F7C6CEA}" destId="{74A69E97-4AC1-4CF5-9CD3-074559FD3674}" srcOrd="2" destOrd="0" parTransId="{E8F34737-1B25-4625-9D15-959CE01C5751}" sibTransId="{75A84A1A-C3FB-4332-840A-D4CCBBDB8734}"/>
    <dgm:cxn modelId="{66F8F948-7233-49EA-A05E-92D627433286}" type="presOf" srcId="{74A69E97-4AC1-4CF5-9CD3-074559FD3674}" destId="{FACB928C-64CE-470A-BA42-2048DFF128E0}" srcOrd="0" destOrd="0" presId="urn:microsoft.com/office/officeart/2005/8/layout/chevron1"/>
    <dgm:cxn modelId="{4B66B789-0FB8-4BE5-A481-2CCE787610FF}" type="presOf" srcId="{13024983-55D1-4F29-A946-DB1575C3601F}" destId="{4AD4AFAA-DD44-40D4-9DE1-9049D205DE13}" srcOrd="0" destOrd="0" presId="urn:microsoft.com/office/officeart/2005/8/layout/chevron1"/>
    <dgm:cxn modelId="{6C042649-8226-459C-A54A-A100F711317B}" srcId="{D1E2814D-8DBF-490D-A999-2AD63F7C6CEA}" destId="{F0769226-8D94-4172-A2DA-128B2EB7E796}" srcOrd="0" destOrd="0" parTransId="{990F75DE-9BBC-4B4C-89B7-AE8E5A7ABFE6}" sibTransId="{A2862C57-B07E-4B1B-B25A-05B492FBCEB1}"/>
    <dgm:cxn modelId="{11D4BBFB-B1B5-4ABD-A7BF-87C903C89EA2}" type="presOf" srcId="{D1E2814D-8DBF-490D-A999-2AD63F7C6CEA}" destId="{87C5AD74-C8B4-46B4-85CE-8E36EC338A99}" srcOrd="0" destOrd="0" presId="urn:microsoft.com/office/officeart/2005/8/layout/chevron1"/>
    <dgm:cxn modelId="{8D208BD5-3CBF-4CB3-BFF0-B410C6148374}" type="presParOf" srcId="{87C5AD74-C8B4-46B4-85CE-8E36EC338A99}" destId="{2E1289A3-E16D-4850-90B8-AB12CB12E3B1}" srcOrd="0" destOrd="0" presId="urn:microsoft.com/office/officeart/2005/8/layout/chevron1"/>
    <dgm:cxn modelId="{5B6CDEC0-92E0-4F11-92B0-AC89A0910328}" type="presParOf" srcId="{87C5AD74-C8B4-46B4-85CE-8E36EC338A99}" destId="{31A63AF7-1959-4223-B58B-33591DA8080F}" srcOrd="1" destOrd="0" presId="urn:microsoft.com/office/officeart/2005/8/layout/chevron1"/>
    <dgm:cxn modelId="{B3896652-ED01-4A5D-A7A8-0F45EE565546}" type="presParOf" srcId="{87C5AD74-C8B4-46B4-85CE-8E36EC338A99}" destId="{4AD4AFAA-DD44-40D4-9DE1-9049D205DE13}" srcOrd="2" destOrd="0" presId="urn:microsoft.com/office/officeart/2005/8/layout/chevron1"/>
    <dgm:cxn modelId="{4573A786-4ECD-4E34-B60A-5E605F850EEE}" type="presParOf" srcId="{87C5AD74-C8B4-46B4-85CE-8E36EC338A99}" destId="{B61D29B2-CA60-4041-A49C-6E98F65A305D}" srcOrd="3" destOrd="0" presId="urn:microsoft.com/office/officeart/2005/8/layout/chevron1"/>
    <dgm:cxn modelId="{3FB47A87-7DEA-4CCD-8C2A-72BB6277C5B0}" type="presParOf" srcId="{87C5AD74-C8B4-46B4-85CE-8E36EC338A99}" destId="{FACB928C-64CE-470A-BA42-2048DFF128E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89A3-E16D-4850-90B8-AB12CB12E3B1}">
      <dsp:nvSpPr>
        <dsp:cNvPr id="0" name=""/>
        <dsp:cNvSpPr/>
      </dsp:nvSpPr>
      <dsp:spPr>
        <a:xfrm>
          <a:off x="8572" y="0"/>
          <a:ext cx="10444162" cy="3657600"/>
        </a:xfrm>
        <a:prstGeom prst="chevron">
          <a:avLst/>
        </a:prstGeom>
        <a:gradFill rotWithShape="0">
          <a:gsLst>
            <a:gs pos="0">
              <a:schemeClr val="accent6">
                <a:shade val="50000"/>
                <a:hueOff val="0"/>
                <a:satOff val="0"/>
                <a:lumOff val="0"/>
                <a:alphaOff val="0"/>
                <a:tint val="50000"/>
                <a:satMod val="300000"/>
              </a:schemeClr>
            </a:gs>
            <a:gs pos="35000">
              <a:schemeClr val="accent6">
                <a:shade val="50000"/>
                <a:hueOff val="0"/>
                <a:satOff val="0"/>
                <a:lumOff val="0"/>
                <a:alphaOff val="0"/>
                <a:tint val="37000"/>
                <a:satMod val="300000"/>
              </a:schemeClr>
            </a:gs>
            <a:gs pos="100000">
              <a:schemeClr val="accent6">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80010" rIns="80010" bIns="80010" numCol="1" spcCol="1270" anchor="ctr" anchorCtr="0">
          <a:noAutofit/>
        </a:bodyPr>
        <a:lstStyle/>
        <a:p>
          <a:pPr lvl="0" algn="ctr" defTabSz="2667000">
            <a:lnSpc>
              <a:spcPct val="90000"/>
            </a:lnSpc>
            <a:spcBef>
              <a:spcPct val="0"/>
            </a:spcBef>
            <a:spcAft>
              <a:spcPct val="35000"/>
            </a:spcAft>
          </a:pPr>
          <a:r>
            <a:rPr lang="en-US" sz="6000" kern="1200" dirty="0" smtClean="0"/>
            <a:t>Generate and Characterize Aerosols</a:t>
          </a:r>
          <a:endParaRPr lang="en-US" sz="6000" kern="1200" dirty="0"/>
        </a:p>
      </dsp:txBody>
      <dsp:txXfrm>
        <a:off x="1837372" y="0"/>
        <a:ext cx="6786562" cy="3657600"/>
      </dsp:txXfrm>
    </dsp:sp>
    <dsp:sp modelId="{4AD4AFAA-DD44-40D4-9DE1-9049D205DE13}">
      <dsp:nvSpPr>
        <dsp:cNvPr id="0" name=""/>
        <dsp:cNvSpPr/>
      </dsp:nvSpPr>
      <dsp:spPr>
        <a:xfrm>
          <a:off x="9408318" y="0"/>
          <a:ext cx="10444162" cy="3657600"/>
        </a:xfrm>
        <a:prstGeom prst="chevron">
          <a:avLst/>
        </a:prstGeom>
        <a:gradFill rotWithShape="0">
          <a:gsLst>
            <a:gs pos="0">
              <a:schemeClr val="accent6">
                <a:shade val="50000"/>
                <a:hueOff val="-307797"/>
                <a:satOff val="20520"/>
                <a:lumOff val="26790"/>
                <a:alphaOff val="0"/>
                <a:tint val="50000"/>
                <a:satMod val="300000"/>
              </a:schemeClr>
            </a:gs>
            <a:gs pos="35000">
              <a:schemeClr val="accent6">
                <a:shade val="50000"/>
                <a:hueOff val="-307797"/>
                <a:satOff val="20520"/>
                <a:lumOff val="26790"/>
                <a:alphaOff val="0"/>
                <a:tint val="37000"/>
                <a:satMod val="300000"/>
              </a:schemeClr>
            </a:gs>
            <a:gs pos="100000">
              <a:schemeClr val="accent6">
                <a:shade val="50000"/>
                <a:hueOff val="-307797"/>
                <a:satOff val="20520"/>
                <a:lumOff val="267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80010" rIns="80010" bIns="80010" numCol="1" spcCol="1270" anchor="ctr" anchorCtr="0">
          <a:noAutofit/>
        </a:bodyPr>
        <a:lstStyle/>
        <a:p>
          <a:pPr lvl="0" algn="ctr" defTabSz="2667000">
            <a:lnSpc>
              <a:spcPct val="90000"/>
            </a:lnSpc>
            <a:spcBef>
              <a:spcPct val="0"/>
            </a:spcBef>
            <a:spcAft>
              <a:spcPct val="35000"/>
            </a:spcAft>
          </a:pPr>
          <a:r>
            <a:rPr lang="en-US" sz="6000" kern="1200" dirty="0" smtClean="0"/>
            <a:t>CRDS Instrumentation</a:t>
          </a:r>
          <a:endParaRPr lang="en-US" sz="6000" kern="1200" dirty="0"/>
        </a:p>
      </dsp:txBody>
      <dsp:txXfrm>
        <a:off x="11237118" y="0"/>
        <a:ext cx="6786562" cy="3657600"/>
      </dsp:txXfrm>
    </dsp:sp>
    <dsp:sp modelId="{FACB928C-64CE-470A-BA42-2048DFF128E0}">
      <dsp:nvSpPr>
        <dsp:cNvPr id="0" name=""/>
        <dsp:cNvSpPr/>
      </dsp:nvSpPr>
      <dsp:spPr>
        <a:xfrm>
          <a:off x="18808065" y="0"/>
          <a:ext cx="10444162" cy="3657600"/>
        </a:xfrm>
        <a:prstGeom prst="chevron">
          <a:avLst/>
        </a:prstGeom>
        <a:gradFill rotWithShape="0">
          <a:gsLst>
            <a:gs pos="0">
              <a:schemeClr val="accent6">
                <a:shade val="50000"/>
                <a:hueOff val="-307797"/>
                <a:satOff val="20520"/>
                <a:lumOff val="26790"/>
                <a:alphaOff val="0"/>
                <a:tint val="50000"/>
                <a:satMod val="300000"/>
              </a:schemeClr>
            </a:gs>
            <a:gs pos="35000">
              <a:schemeClr val="accent6">
                <a:shade val="50000"/>
                <a:hueOff val="-307797"/>
                <a:satOff val="20520"/>
                <a:lumOff val="26790"/>
                <a:alphaOff val="0"/>
                <a:tint val="37000"/>
                <a:satMod val="300000"/>
              </a:schemeClr>
            </a:gs>
            <a:gs pos="100000">
              <a:schemeClr val="accent6">
                <a:shade val="50000"/>
                <a:hueOff val="-307797"/>
                <a:satOff val="20520"/>
                <a:lumOff val="267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80010" rIns="80010" bIns="80010" numCol="1" spcCol="1270" anchor="ctr" anchorCtr="0">
          <a:noAutofit/>
        </a:bodyPr>
        <a:lstStyle/>
        <a:p>
          <a:pPr lvl="0" algn="ctr" defTabSz="2667000">
            <a:lnSpc>
              <a:spcPct val="90000"/>
            </a:lnSpc>
            <a:spcBef>
              <a:spcPct val="0"/>
            </a:spcBef>
            <a:spcAft>
              <a:spcPct val="35000"/>
            </a:spcAft>
          </a:pPr>
          <a:r>
            <a:rPr lang="en-US" sz="6000" kern="1200" dirty="0" smtClean="0"/>
            <a:t>Comparison of Measurement to Theory</a:t>
          </a:r>
          <a:endParaRPr lang="en-US" sz="6000" kern="1200" dirty="0"/>
        </a:p>
      </dsp:txBody>
      <dsp:txXfrm>
        <a:off x="20636865" y="0"/>
        <a:ext cx="6786562" cy="3657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0" tIns="46245" rIns="92490" bIns="46245" rtlCol="0"/>
          <a:lstStyle>
            <a:lvl1pPr algn="r">
              <a:defRPr sz="1200"/>
            </a:lvl1pPr>
          </a:lstStyle>
          <a:p>
            <a:fld id="{789D6F7C-F78F-412A-8435-3C17545BC508}" type="datetimeFigureOut">
              <a:rPr lang="en-US" smtClean="0"/>
              <a:t>3/27/2017</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0" tIns="46245" rIns="92490" bIns="462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0" tIns="46245" rIns="92490" bIns="46245" rtlCol="0" anchor="b"/>
          <a:lstStyle>
            <a:lvl1pPr algn="r">
              <a:defRPr sz="1200"/>
            </a:lvl1pPr>
          </a:lstStyle>
          <a:p>
            <a:fld id="{6BFAF505-F0B5-4C89-9F1F-0110A0BBC8F9}" type="slidenum">
              <a:rPr lang="en-US" smtClean="0"/>
              <a:t>‹#›</a:t>
            </a:fld>
            <a:endParaRPr lang="en-US"/>
          </a:p>
        </p:txBody>
      </p:sp>
    </p:spTree>
    <p:extLst>
      <p:ext uri="{BB962C8B-B14F-4D97-AF65-F5344CB8AC3E}">
        <p14:creationId xmlns:p14="http://schemas.microsoft.com/office/powerpoint/2010/main" val="370787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AF505-F0B5-4C89-9F1F-0110A0BBC8F9}" type="slidenum">
              <a:rPr lang="en-US" smtClean="0"/>
              <a:t>1</a:t>
            </a:fld>
            <a:endParaRPr lang="en-US"/>
          </a:p>
        </p:txBody>
      </p:sp>
    </p:spTree>
    <p:extLst>
      <p:ext uri="{BB962C8B-B14F-4D97-AF65-F5344CB8AC3E}">
        <p14:creationId xmlns:p14="http://schemas.microsoft.com/office/powerpoint/2010/main" val="153077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9"/>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245755" indent="0" algn="ctr">
              <a:buNone/>
              <a:defRPr>
                <a:solidFill>
                  <a:schemeClr val="tx1">
                    <a:tint val="75000"/>
                  </a:schemeClr>
                </a:solidFill>
              </a:defRPr>
            </a:lvl2pPr>
            <a:lvl3pPr marL="4491515" indent="0" algn="ctr">
              <a:buNone/>
              <a:defRPr>
                <a:solidFill>
                  <a:schemeClr val="tx1">
                    <a:tint val="75000"/>
                  </a:schemeClr>
                </a:solidFill>
              </a:defRPr>
            </a:lvl3pPr>
            <a:lvl4pPr marL="6737270" indent="0" algn="ctr">
              <a:buNone/>
              <a:defRPr>
                <a:solidFill>
                  <a:schemeClr val="tx1">
                    <a:tint val="75000"/>
                  </a:schemeClr>
                </a:solidFill>
              </a:defRPr>
            </a:lvl4pPr>
            <a:lvl5pPr marL="8983030" indent="0" algn="ctr">
              <a:buNone/>
              <a:defRPr>
                <a:solidFill>
                  <a:schemeClr val="tx1">
                    <a:tint val="75000"/>
                  </a:schemeClr>
                </a:solidFill>
              </a:defRPr>
            </a:lvl5pPr>
            <a:lvl6pPr marL="11228785" indent="0" algn="ctr">
              <a:buNone/>
              <a:defRPr>
                <a:solidFill>
                  <a:schemeClr val="tx1">
                    <a:tint val="75000"/>
                  </a:schemeClr>
                </a:solidFill>
              </a:defRPr>
            </a:lvl6pPr>
            <a:lvl7pPr marL="13474545" indent="0" algn="ctr">
              <a:buNone/>
              <a:defRPr>
                <a:solidFill>
                  <a:schemeClr val="tx1">
                    <a:tint val="75000"/>
                  </a:schemeClr>
                </a:solidFill>
              </a:defRPr>
            </a:lvl7pPr>
            <a:lvl8pPr marL="15720300" indent="0" algn="ctr">
              <a:buNone/>
              <a:defRPr>
                <a:solidFill>
                  <a:schemeClr val="tx1">
                    <a:tint val="75000"/>
                  </a:schemeClr>
                </a:solidFill>
              </a:defRPr>
            </a:lvl8pPr>
            <a:lvl9pPr marL="179660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D2CB9-2CA8-43FC-B7CA-18AE366A8434}"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2CB9-2CA8-43FC-B7CA-18AE366A8434}"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6380201" y="7033271"/>
            <a:ext cx="45422823" cy="1497939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6506" y="7033271"/>
            <a:ext cx="135552177" cy="1497939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2CB9-2CA8-43FC-B7CA-18AE366A8434}"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2CB9-2CA8-43FC-B7CA-18AE366A8434}"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7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32"/>
            <a:ext cx="37307520" cy="7200897"/>
          </a:xfrm>
        </p:spPr>
        <p:txBody>
          <a:bodyPr anchor="b"/>
          <a:lstStyle>
            <a:lvl1pPr marL="0" indent="0">
              <a:buNone/>
              <a:defRPr sz="9800">
                <a:solidFill>
                  <a:schemeClr val="tx1">
                    <a:tint val="75000"/>
                  </a:schemeClr>
                </a:solidFill>
              </a:defRPr>
            </a:lvl1pPr>
            <a:lvl2pPr marL="2245755" indent="0">
              <a:buNone/>
              <a:defRPr sz="8800">
                <a:solidFill>
                  <a:schemeClr val="tx1">
                    <a:tint val="75000"/>
                  </a:schemeClr>
                </a:solidFill>
              </a:defRPr>
            </a:lvl2pPr>
            <a:lvl3pPr marL="4491515" indent="0">
              <a:buNone/>
              <a:defRPr sz="7900">
                <a:solidFill>
                  <a:schemeClr val="tx1">
                    <a:tint val="75000"/>
                  </a:schemeClr>
                </a:solidFill>
              </a:defRPr>
            </a:lvl3pPr>
            <a:lvl4pPr marL="6737270" indent="0">
              <a:buNone/>
              <a:defRPr sz="6900">
                <a:solidFill>
                  <a:schemeClr val="tx1">
                    <a:tint val="75000"/>
                  </a:schemeClr>
                </a:solidFill>
              </a:defRPr>
            </a:lvl4pPr>
            <a:lvl5pPr marL="8983030" indent="0">
              <a:buNone/>
              <a:defRPr sz="6900">
                <a:solidFill>
                  <a:schemeClr val="tx1">
                    <a:tint val="75000"/>
                  </a:schemeClr>
                </a:solidFill>
              </a:defRPr>
            </a:lvl5pPr>
            <a:lvl6pPr marL="11228785" indent="0">
              <a:buNone/>
              <a:defRPr sz="6900">
                <a:solidFill>
                  <a:schemeClr val="tx1">
                    <a:tint val="75000"/>
                  </a:schemeClr>
                </a:solidFill>
              </a:defRPr>
            </a:lvl6pPr>
            <a:lvl7pPr marL="13474545" indent="0">
              <a:buNone/>
              <a:defRPr sz="6900">
                <a:solidFill>
                  <a:schemeClr val="tx1">
                    <a:tint val="75000"/>
                  </a:schemeClr>
                </a:solidFill>
              </a:defRPr>
            </a:lvl7pPr>
            <a:lvl8pPr marL="15720300" indent="0">
              <a:buNone/>
              <a:defRPr sz="6900">
                <a:solidFill>
                  <a:schemeClr val="tx1">
                    <a:tint val="75000"/>
                  </a:schemeClr>
                </a:solidFill>
              </a:defRPr>
            </a:lvl8pPr>
            <a:lvl9pPr marL="17966060"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D2CB9-2CA8-43FC-B7CA-18AE366A8434}"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6504" y="40965121"/>
            <a:ext cx="90487497" cy="115862102"/>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1315523" y="40965121"/>
            <a:ext cx="90487503" cy="115862102"/>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D2CB9-2CA8-43FC-B7CA-18AE366A8434}"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2"/>
            <a:ext cx="19392903" cy="3070858"/>
          </a:xfrm>
        </p:spPr>
        <p:txBody>
          <a:bodyPr anchor="b"/>
          <a:lstStyle>
            <a:lvl1pPr marL="0" indent="0">
              <a:buNone/>
              <a:defRPr sz="11800" b="1"/>
            </a:lvl1pPr>
            <a:lvl2pPr marL="2245755" indent="0">
              <a:buNone/>
              <a:defRPr sz="9800" b="1"/>
            </a:lvl2pPr>
            <a:lvl3pPr marL="4491515" indent="0">
              <a:buNone/>
              <a:defRPr sz="8800" b="1"/>
            </a:lvl3pPr>
            <a:lvl4pPr marL="6737270" indent="0">
              <a:buNone/>
              <a:defRPr sz="7900" b="1"/>
            </a:lvl4pPr>
            <a:lvl5pPr marL="8983030" indent="0">
              <a:buNone/>
              <a:defRPr sz="7900" b="1"/>
            </a:lvl5pPr>
            <a:lvl6pPr marL="11228785" indent="0">
              <a:buNone/>
              <a:defRPr sz="7900" b="1"/>
            </a:lvl6pPr>
            <a:lvl7pPr marL="13474545" indent="0">
              <a:buNone/>
              <a:defRPr sz="7900" b="1"/>
            </a:lvl7pPr>
            <a:lvl8pPr marL="15720300" indent="0">
              <a:buNone/>
              <a:defRPr sz="7900" b="1"/>
            </a:lvl8pPr>
            <a:lvl9pPr marL="17966060" indent="0">
              <a:buNone/>
              <a:defRPr sz="7900" b="1"/>
            </a:lvl9pPr>
          </a:lstStyle>
          <a:p>
            <a:pPr lvl="0"/>
            <a:r>
              <a:rPr lang="en-US" smtClean="0"/>
              <a:t>Click to edit Master text styles</a:t>
            </a:r>
          </a:p>
        </p:txBody>
      </p:sp>
      <p:sp>
        <p:nvSpPr>
          <p:cNvPr id="4" name="Content Placeholder 3"/>
          <p:cNvSpPr>
            <a:spLocks noGrp="1"/>
          </p:cNvSpPr>
          <p:nvPr>
            <p:ph sz="half" idx="2"/>
          </p:nvPr>
        </p:nvSpPr>
        <p:spPr>
          <a:xfrm>
            <a:off x="2194561" y="10439400"/>
            <a:ext cx="19392903" cy="18966182"/>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8" y="7368542"/>
            <a:ext cx="19400520" cy="3070858"/>
          </a:xfrm>
        </p:spPr>
        <p:txBody>
          <a:bodyPr anchor="b"/>
          <a:lstStyle>
            <a:lvl1pPr marL="0" indent="0">
              <a:buNone/>
              <a:defRPr sz="11800" b="1"/>
            </a:lvl1pPr>
            <a:lvl2pPr marL="2245755" indent="0">
              <a:buNone/>
              <a:defRPr sz="9800" b="1"/>
            </a:lvl2pPr>
            <a:lvl3pPr marL="4491515" indent="0">
              <a:buNone/>
              <a:defRPr sz="8800" b="1"/>
            </a:lvl3pPr>
            <a:lvl4pPr marL="6737270" indent="0">
              <a:buNone/>
              <a:defRPr sz="7900" b="1"/>
            </a:lvl4pPr>
            <a:lvl5pPr marL="8983030" indent="0">
              <a:buNone/>
              <a:defRPr sz="7900" b="1"/>
            </a:lvl5pPr>
            <a:lvl6pPr marL="11228785" indent="0">
              <a:buNone/>
              <a:defRPr sz="7900" b="1"/>
            </a:lvl6pPr>
            <a:lvl7pPr marL="13474545" indent="0">
              <a:buNone/>
              <a:defRPr sz="7900" b="1"/>
            </a:lvl7pPr>
            <a:lvl8pPr marL="15720300" indent="0">
              <a:buNone/>
              <a:defRPr sz="7900" b="1"/>
            </a:lvl8pPr>
            <a:lvl9pPr marL="17966060" indent="0">
              <a:buNone/>
              <a:defRPr sz="7900" b="1"/>
            </a:lvl9pPr>
          </a:lstStyle>
          <a:p>
            <a:pPr lvl="0"/>
            <a:r>
              <a:rPr lang="en-US" smtClean="0"/>
              <a:t>Click to edit Master text styles</a:t>
            </a:r>
          </a:p>
        </p:txBody>
      </p:sp>
      <p:sp>
        <p:nvSpPr>
          <p:cNvPr id="6" name="Content Placeholder 5"/>
          <p:cNvSpPr>
            <a:spLocks noGrp="1"/>
          </p:cNvSpPr>
          <p:nvPr>
            <p:ph sz="quarter" idx="4"/>
          </p:nvPr>
        </p:nvSpPr>
        <p:spPr>
          <a:xfrm>
            <a:off x="22296128" y="10439400"/>
            <a:ext cx="19400520" cy="18966182"/>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D2CB9-2CA8-43FC-B7CA-18AE366A8434}" type="datetimeFigureOut">
              <a:rPr lang="en-US" smtClean="0"/>
              <a:pPr/>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D2CB9-2CA8-43FC-B7CA-18AE366A8434}" type="datetimeFigureOut">
              <a:rPr lang="en-US" smtClean="0"/>
              <a:pPr/>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D2CB9-2CA8-43FC-B7CA-18AE366A8434}" type="datetimeFigureOut">
              <a:rPr lang="en-US" smtClean="0"/>
              <a:pPr/>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800" b="1"/>
            </a:lvl1pPr>
          </a:lstStyle>
          <a:p>
            <a:r>
              <a:rPr lang="en-US" smtClean="0"/>
              <a:t>Click to edit Master title style</a:t>
            </a:r>
            <a:endParaRPr lang="en-US"/>
          </a:p>
        </p:txBody>
      </p:sp>
      <p:sp>
        <p:nvSpPr>
          <p:cNvPr id="3" name="Content Placeholder 2"/>
          <p:cNvSpPr>
            <a:spLocks noGrp="1"/>
          </p:cNvSpPr>
          <p:nvPr>
            <p:ph idx="1"/>
          </p:nvPr>
        </p:nvSpPr>
        <p:spPr>
          <a:xfrm>
            <a:off x="17160240" y="1310649"/>
            <a:ext cx="24536400" cy="28094943"/>
          </a:xfrm>
        </p:spPr>
        <p:txBody>
          <a:bodyPr/>
          <a:lstStyle>
            <a:lvl1pPr>
              <a:defRPr sz="15700"/>
            </a:lvl1pPr>
            <a:lvl2pPr>
              <a:defRPr sz="138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9"/>
            <a:ext cx="14439903" cy="22517103"/>
          </a:xfrm>
        </p:spPr>
        <p:txBody>
          <a:bodyPr/>
          <a:lstStyle>
            <a:lvl1pPr marL="0" indent="0">
              <a:buNone/>
              <a:defRPr sz="6900"/>
            </a:lvl1pPr>
            <a:lvl2pPr marL="2245755" indent="0">
              <a:buNone/>
              <a:defRPr sz="5900"/>
            </a:lvl2pPr>
            <a:lvl3pPr marL="4491515" indent="0">
              <a:buNone/>
              <a:defRPr sz="4900"/>
            </a:lvl3pPr>
            <a:lvl4pPr marL="6737270" indent="0">
              <a:buNone/>
              <a:defRPr sz="4400"/>
            </a:lvl4pPr>
            <a:lvl5pPr marL="8983030" indent="0">
              <a:buNone/>
              <a:defRPr sz="4400"/>
            </a:lvl5pPr>
            <a:lvl6pPr marL="11228785" indent="0">
              <a:buNone/>
              <a:defRPr sz="4400"/>
            </a:lvl6pPr>
            <a:lvl7pPr marL="13474545" indent="0">
              <a:buNone/>
              <a:defRPr sz="4400"/>
            </a:lvl7pPr>
            <a:lvl8pPr marL="15720300" indent="0">
              <a:buNone/>
              <a:defRPr sz="4400"/>
            </a:lvl8pPr>
            <a:lvl9pPr marL="1796606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2CB9-2CA8-43FC-B7CA-18AE366A8434}"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8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700"/>
            </a:lvl1pPr>
            <a:lvl2pPr marL="2245755" indent="0">
              <a:buNone/>
              <a:defRPr sz="13800"/>
            </a:lvl2pPr>
            <a:lvl3pPr marL="4491515" indent="0">
              <a:buNone/>
              <a:defRPr sz="11800"/>
            </a:lvl3pPr>
            <a:lvl4pPr marL="6737270" indent="0">
              <a:buNone/>
              <a:defRPr sz="9800"/>
            </a:lvl4pPr>
            <a:lvl5pPr marL="8983030" indent="0">
              <a:buNone/>
              <a:defRPr sz="9800"/>
            </a:lvl5pPr>
            <a:lvl6pPr marL="11228785" indent="0">
              <a:buNone/>
              <a:defRPr sz="9800"/>
            </a:lvl6pPr>
            <a:lvl7pPr marL="13474545" indent="0">
              <a:buNone/>
              <a:defRPr sz="9800"/>
            </a:lvl7pPr>
            <a:lvl8pPr marL="15720300" indent="0">
              <a:buNone/>
              <a:defRPr sz="9800"/>
            </a:lvl8pPr>
            <a:lvl9pPr marL="17966060" indent="0">
              <a:buNone/>
              <a:defRPr sz="9800"/>
            </a:lvl9pPr>
          </a:lstStyle>
          <a:p>
            <a:endParaRPr lang="en-US"/>
          </a:p>
        </p:txBody>
      </p:sp>
      <p:sp>
        <p:nvSpPr>
          <p:cNvPr id="4" name="Text Placeholder 3"/>
          <p:cNvSpPr>
            <a:spLocks noGrp="1"/>
          </p:cNvSpPr>
          <p:nvPr>
            <p:ph type="body" sz="half" idx="2"/>
          </p:nvPr>
        </p:nvSpPr>
        <p:spPr>
          <a:xfrm>
            <a:off x="8602983" y="25763224"/>
            <a:ext cx="26334720" cy="3863337"/>
          </a:xfrm>
        </p:spPr>
        <p:txBody>
          <a:bodyPr/>
          <a:lstStyle>
            <a:lvl1pPr marL="0" indent="0">
              <a:buNone/>
              <a:defRPr sz="6900"/>
            </a:lvl1pPr>
            <a:lvl2pPr marL="2245755" indent="0">
              <a:buNone/>
              <a:defRPr sz="5900"/>
            </a:lvl2pPr>
            <a:lvl3pPr marL="4491515" indent="0">
              <a:buNone/>
              <a:defRPr sz="4900"/>
            </a:lvl3pPr>
            <a:lvl4pPr marL="6737270" indent="0">
              <a:buNone/>
              <a:defRPr sz="4400"/>
            </a:lvl4pPr>
            <a:lvl5pPr marL="8983030" indent="0">
              <a:buNone/>
              <a:defRPr sz="4400"/>
            </a:lvl5pPr>
            <a:lvl6pPr marL="11228785" indent="0">
              <a:buNone/>
              <a:defRPr sz="4400"/>
            </a:lvl6pPr>
            <a:lvl7pPr marL="13474545" indent="0">
              <a:buNone/>
              <a:defRPr sz="4400"/>
            </a:lvl7pPr>
            <a:lvl8pPr marL="15720300" indent="0">
              <a:buNone/>
              <a:defRPr sz="4400"/>
            </a:lvl8pPr>
            <a:lvl9pPr marL="1796606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2CB9-2CA8-43FC-B7CA-18AE366A8434}"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1B966-2FEE-4D22-A436-A7A229A523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23000">
              <a:schemeClr val="accent5">
                <a:lumMod val="0"/>
                <a:lumOff val="100000"/>
              </a:schemeClr>
            </a:gs>
            <a:gs pos="100000">
              <a:schemeClr val="accent5">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49153" tIns="224574" rIns="449153" bIns="22457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9"/>
            <a:ext cx="39502080" cy="21724622"/>
          </a:xfrm>
          <a:prstGeom prst="rect">
            <a:avLst/>
          </a:prstGeom>
        </p:spPr>
        <p:txBody>
          <a:bodyPr vert="horz" lIns="449153" tIns="224574" rIns="449153" bIns="224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9"/>
            <a:ext cx="10241280" cy="1752600"/>
          </a:xfrm>
          <a:prstGeom prst="rect">
            <a:avLst/>
          </a:prstGeom>
        </p:spPr>
        <p:txBody>
          <a:bodyPr vert="horz" lIns="449153" tIns="224574" rIns="449153" bIns="224574" rtlCol="0" anchor="ctr"/>
          <a:lstStyle>
            <a:lvl1pPr algn="l">
              <a:defRPr sz="5900">
                <a:solidFill>
                  <a:schemeClr val="tx1">
                    <a:tint val="75000"/>
                  </a:schemeClr>
                </a:solidFill>
              </a:defRPr>
            </a:lvl1pPr>
          </a:lstStyle>
          <a:p>
            <a:fld id="{9B8D2CB9-2CA8-43FC-B7CA-18AE366A8434}" type="datetimeFigureOut">
              <a:rPr lang="en-US" smtClean="0"/>
              <a:pPr/>
              <a:t>3/27/2017</a:t>
            </a:fld>
            <a:endParaRPr lang="en-US"/>
          </a:p>
        </p:txBody>
      </p:sp>
      <p:sp>
        <p:nvSpPr>
          <p:cNvPr id="5" name="Footer Placeholder 4"/>
          <p:cNvSpPr>
            <a:spLocks noGrp="1"/>
          </p:cNvSpPr>
          <p:nvPr>
            <p:ph type="ftr" sz="quarter" idx="3"/>
          </p:nvPr>
        </p:nvSpPr>
        <p:spPr>
          <a:xfrm>
            <a:off x="14996160" y="30510489"/>
            <a:ext cx="13898880" cy="1752600"/>
          </a:xfrm>
          <a:prstGeom prst="rect">
            <a:avLst/>
          </a:prstGeom>
        </p:spPr>
        <p:txBody>
          <a:bodyPr vert="horz" lIns="449153" tIns="224574" rIns="449153" bIns="224574"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9"/>
            <a:ext cx="10241280" cy="1752600"/>
          </a:xfrm>
          <a:prstGeom prst="rect">
            <a:avLst/>
          </a:prstGeom>
        </p:spPr>
        <p:txBody>
          <a:bodyPr vert="horz" lIns="449153" tIns="224574" rIns="449153" bIns="224574" rtlCol="0" anchor="ctr"/>
          <a:lstStyle>
            <a:lvl1pPr algn="r">
              <a:defRPr sz="5900">
                <a:solidFill>
                  <a:schemeClr val="tx1">
                    <a:tint val="75000"/>
                  </a:schemeClr>
                </a:solidFill>
              </a:defRPr>
            </a:lvl1pPr>
          </a:lstStyle>
          <a:p>
            <a:fld id="{89F1B966-2FEE-4D22-A436-A7A229A523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491515" rtl="0" eaLnBrk="1" latinLnBrk="0" hangingPunct="1">
        <a:spcBef>
          <a:spcPct val="0"/>
        </a:spcBef>
        <a:buNone/>
        <a:defRPr sz="21600" kern="1200">
          <a:solidFill>
            <a:schemeClr val="tx1"/>
          </a:solidFill>
          <a:latin typeface="+mj-lt"/>
          <a:ea typeface="+mj-ea"/>
          <a:cs typeface="+mj-cs"/>
        </a:defRPr>
      </a:lvl1pPr>
    </p:titleStyle>
    <p:bodyStyle>
      <a:lvl1pPr marL="1684317" indent="-1684317" algn="l" defTabSz="4491515" rtl="0" eaLnBrk="1" latinLnBrk="0" hangingPunct="1">
        <a:spcBef>
          <a:spcPct val="20000"/>
        </a:spcBef>
        <a:buFont typeface="Arial" pitchFamily="34" charset="0"/>
        <a:buChar char="•"/>
        <a:defRPr sz="15700" kern="1200">
          <a:solidFill>
            <a:schemeClr val="tx1"/>
          </a:solidFill>
          <a:latin typeface="+mn-lt"/>
          <a:ea typeface="+mn-ea"/>
          <a:cs typeface="+mn-cs"/>
        </a:defRPr>
      </a:lvl1pPr>
      <a:lvl2pPr marL="3649354" indent="-1403599" algn="l" defTabSz="4491515" rtl="0" eaLnBrk="1" latinLnBrk="0" hangingPunct="1">
        <a:spcBef>
          <a:spcPct val="20000"/>
        </a:spcBef>
        <a:buFont typeface="Arial" pitchFamily="34" charset="0"/>
        <a:buChar char="–"/>
        <a:defRPr sz="13800" kern="1200">
          <a:solidFill>
            <a:schemeClr val="tx1"/>
          </a:solidFill>
          <a:latin typeface="+mn-lt"/>
          <a:ea typeface="+mn-ea"/>
          <a:cs typeface="+mn-cs"/>
        </a:defRPr>
      </a:lvl2pPr>
      <a:lvl3pPr marL="5614395" indent="-1122880" algn="l" defTabSz="4491515" rtl="0" eaLnBrk="1" latinLnBrk="0" hangingPunct="1">
        <a:spcBef>
          <a:spcPct val="20000"/>
        </a:spcBef>
        <a:buFont typeface="Arial" pitchFamily="34" charset="0"/>
        <a:buChar char="•"/>
        <a:defRPr sz="11800" kern="1200">
          <a:solidFill>
            <a:schemeClr val="tx1"/>
          </a:solidFill>
          <a:latin typeface="+mn-lt"/>
          <a:ea typeface="+mn-ea"/>
          <a:cs typeface="+mn-cs"/>
        </a:defRPr>
      </a:lvl3pPr>
      <a:lvl4pPr marL="7860150"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105910"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51665"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97425"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43180"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88940" indent="-1122880" algn="l" defTabSz="4491515"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91515" rtl="0" eaLnBrk="1" latinLnBrk="0" hangingPunct="1">
        <a:defRPr sz="8800" kern="1200">
          <a:solidFill>
            <a:schemeClr val="tx1"/>
          </a:solidFill>
          <a:latin typeface="+mn-lt"/>
          <a:ea typeface="+mn-ea"/>
          <a:cs typeface="+mn-cs"/>
        </a:defRPr>
      </a:lvl1pPr>
      <a:lvl2pPr marL="2245755" algn="l" defTabSz="4491515" rtl="0" eaLnBrk="1" latinLnBrk="0" hangingPunct="1">
        <a:defRPr sz="8800" kern="1200">
          <a:solidFill>
            <a:schemeClr val="tx1"/>
          </a:solidFill>
          <a:latin typeface="+mn-lt"/>
          <a:ea typeface="+mn-ea"/>
          <a:cs typeface="+mn-cs"/>
        </a:defRPr>
      </a:lvl2pPr>
      <a:lvl3pPr marL="4491515" algn="l" defTabSz="4491515" rtl="0" eaLnBrk="1" latinLnBrk="0" hangingPunct="1">
        <a:defRPr sz="8800" kern="1200">
          <a:solidFill>
            <a:schemeClr val="tx1"/>
          </a:solidFill>
          <a:latin typeface="+mn-lt"/>
          <a:ea typeface="+mn-ea"/>
          <a:cs typeface="+mn-cs"/>
        </a:defRPr>
      </a:lvl3pPr>
      <a:lvl4pPr marL="6737270" algn="l" defTabSz="4491515" rtl="0" eaLnBrk="1" latinLnBrk="0" hangingPunct="1">
        <a:defRPr sz="8800" kern="1200">
          <a:solidFill>
            <a:schemeClr val="tx1"/>
          </a:solidFill>
          <a:latin typeface="+mn-lt"/>
          <a:ea typeface="+mn-ea"/>
          <a:cs typeface="+mn-cs"/>
        </a:defRPr>
      </a:lvl4pPr>
      <a:lvl5pPr marL="8983030" algn="l" defTabSz="4491515" rtl="0" eaLnBrk="1" latinLnBrk="0" hangingPunct="1">
        <a:defRPr sz="8800" kern="1200">
          <a:solidFill>
            <a:schemeClr val="tx1"/>
          </a:solidFill>
          <a:latin typeface="+mn-lt"/>
          <a:ea typeface="+mn-ea"/>
          <a:cs typeface="+mn-cs"/>
        </a:defRPr>
      </a:lvl5pPr>
      <a:lvl6pPr marL="11228785" algn="l" defTabSz="4491515" rtl="0" eaLnBrk="1" latinLnBrk="0" hangingPunct="1">
        <a:defRPr sz="8800" kern="1200">
          <a:solidFill>
            <a:schemeClr val="tx1"/>
          </a:solidFill>
          <a:latin typeface="+mn-lt"/>
          <a:ea typeface="+mn-ea"/>
          <a:cs typeface="+mn-cs"/>
        </a:defRPr>
      </a:lvl6pPr>
      <a:lvl7pPr marL="13474545" algn="l" defTabSz="4491515" rtl="0" eaLnBrk="1" latinLnBrk="0" hangingPunct="1">
        <a:defRPr sz="8800" kern="1200">
          <a:solidFill>
            <a:schemeClr val="tx1"/>
          </a:solidFill>
          <a:latin typeface="+mn-lt"/>
          <a:ea typeface="+mn-ea"/>
          <a:cs typeface="+mn-cs"/>
        </a:defRPr>
      </a:lvl7pPr>
      <a:lvl8pPr marL="15720300" algn="l" defTabSz="4491515" rtl="0" eaLnBrk="1" latinLnBrk="0" hangingPunct="1">
        <a:defRPr sz="8800" kern="1200">
          <a:solidFill>
            <a:schemeClr val="tx1"/>
          </a:solidFill>
          <a:latin typeface="+mn-lt"/>
          <a:ea typeface="+mn-ea"/>
          <a:cs typeface="+mn-cs"/>
        </a:defRPr>
      </a:lvl8pPr>
      <a:lvl9pPr marL="17966060" algn="l" defTabSz="4491515"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jpeg"/><Relationship Id="rId18" Type="http://schemas.openxmlformats.org/officeDocument/2006/relationships/image" Target="../media/image11.jpeg"/><Relationship Id="rId26" Type="http://schemas.openxmlformats.org/officeDocument/2006/relationships/image" Target="../media/image18.emf"/><Relationship Id="rId3" Type="http://schemas.openxmlformats.org/officeDocument/2006/relationships/image" Target="../media/image1.png"/><Relationship Id="rId21" Type="http://schemas.openxmlformats.org/officeDocument/2006/relationships/image" Target="../media/image14.png"/><Relationship Id="rId7" Type="http://schemas.openxmlformats.org/officeDocument/2006/relationships/diagramColors" Target="../diagrams/colors1.xml"/><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4.png"/><Relationship Id="rId24" Type="http://schemas.openxmlformats.org/officeDocument/2006/relationships/image" Target="../media/image17.png"/><Relationship Id="rId5" Type="http://schemas.openxmlformats.org/officeDocument/2006/relationships/diagramLayout" Target="../diagrams/layout1.xml"/><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2.png"/><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54000">
              <a:schemeClr val="accent5">
                <a:lumMod val="45000"/>
                <a:lumOff val="55000"/>
              </a:schemeClr>
            </a:gs>
            <a:gs pos="78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6477000" y="565785"/>
            <a:ext cx="30937200" cy="2520315"/>
          </a:xfrm>
          <a:prstGeom prst="rect">
            <a:avLst/>
          </a:prstGeom>
          <a:noFill/>
          <a:ln w="9525">
            <a:noFill/>
            <a:miter lim="800000"/>
            <a:headEnd/>
            <a:tailEnd/>
          </a:ln>
          <a:effectLst/>
        </p:spPr>
        <p:txBody>
          <a:bodyPr lIns="91354" tIns="45672" rIns="91354" bIns="45672"/>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0" b="1" dirty="0">
                <a:solidFill>
                  <a:schemeClr val="accent5">
                    <a:lumMod val="50000"/>
                  </a:schemeClr>
                </a:solidFill>
                <a:latin typeface="Times New Roman"/>
                <a:ea typeface="Times New Roman"/>
              </a:rPr>
              <a:t>Measurement of </a:t>
            </a:r>
            <a:r>
              <a:rPr lang="en-US" sz="8000" b="1" dirty="0" smtClean="0">
                <a:solidFill>
                  <a:schemeClr val="accent5">
                    <a:lumMod val="50000"/>
                  </a:schemeClr>
                </a:solidFill>
                <a:latin typeface="Times New Roman"/>
                <a:ea typeface="Times New Roman"/>
              </a:rPr>
              <a:t>multicomponent </a:t>
            </a:r>
            <a:r>
              <a:rPr lang="en-US" sz="8000" b="1" dirty="0">
                <a:solidFill>
                  <a:schemeClr val="accent5">
                    <a:lumMod val="50000"/>
                  </a:schemeClr>
                </a:solidFill>
                <a:latin typeface="Times New Roman"/>
                <a:ea typeface="Times New Roman"/>
              </a:rPr>
              <a:t>aerosol optical properties </a:t>
            </a:r>
            <a:r>
              <a:rPr lang="en-US" sz="8000" b="1" dirty="0" smtClean="0">
                <a:solidFill>
                  <a:schemeClr val="accent5">
                    <a:lumMod val="50000"/>
                  </a:schemeClr>
                </a:solidFill>
                <a:latin typeface="Times New Roman"/>
                <a:ea typeface="Times New Roman"/>
              </a:rPr>
              <a:t>using </a:t>
            </a:r>
            <a:r>
              <a:rPr lang="en-US" sz="8000" b="1" dirty="0">
                <a:solidFill>
                  <a:schemeClr val="accent5">
                    <a:lumMod val="50000"/>
                  </a:schemeClr>
                </a:solidFill>
                <a:latin typeface="Times New Roman"/>
                <a:ea typeface="Times New Roman"/>
              </a:rPr>
              <a:t>pulsed laser </a:t>
            </a:r>
            <a:r>
              <a:rPr lang="en-US" sz="8000" b="1" dirty="0" smtClean="0">
                <a:solidFill>
                  <a:schemeClr val="accent5">
                    <a:lumMod val="50000"/>
                  </a:schemeClr>
                </a:solidFill>
                <a:latin typeface="Times New Roman"/>
                <a:ea typeface="Times New Roman"/>
              </a:rPr>
              <a:t>cavity ring-down </a:t>
            </a:r>
            <a:r>
              <a:rPr lang="en-US" sz="8000" b="1" dirty="0">
                <a:solidFill>
                  <a:schemeClr val="accent5">
                    <a:lumMod val="50000"/>
                  </a:schemeClr>
                </a:solidFill>
                <a:latin typeface="Times New Roman"/>
                <a:ea typeface="Times New Roman"/>
              </a:rPr>
              <a:t>spectroscopy</a:t>
            </a:r>
            <a:endParaRPr lang="en-US" sz="6600" dirty="0">
              <a:solidFill>
                <a:schemeClr val="accent5">
                  <a:lumMod val="50000"/>
                </a:schemeClr>
              </a:solidFill>
              <a:latin typeface="Times New Roman"/>
              <a:ea typeface="Times"/>
            </a:endParaRPr>
          </a:p>
        </p:txBody>
      </p:sp>
      <p:sp>
        <p:nvSpPr>
          <p:cNvPr id="5" name="Rectangle 4"/>
          <p:cNvSpPr/>
          <p:nvPr/>
        </p:nvSpPr>
        <p:spPr>
          <a:xfrm>
            <a:off x="9685564" y="3986392"/>
            <a:ext cx="24498300" cy="104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u="sng" dirty="0">
                <a:solidFill>
                  <a:schemeClr val="accent5">
                    <a:lumMod val="50000"/>
                  </a:schemeClr>
                </a:solidFill>
                <a:latin typeface="Times New Roman" panose="02020603050405020304" pitchFamily="18" charset="0"/>
                <a:cs typeface="Times New Roman" panose="02020603050405020304" pitchFamily="18" charset="0"/>
              </a:rPr>
              <a:t>Amanda N. </a:t>
            </a:r>
            <a:r>
              <a:rPr lang="en-US" sz="4800" b="1" i="1" u="sng" dirty="0" err="1">
                <a:solidFill>
                  <a:schemeClr val="accent5">
                    <a:lumMod val="50000"/>
                  </a:schemeClr>
                </a:solidFill>
                <a:latin typeface="Times New Roman" panose="02020603050405020304" pitchFamily="18" charset="0"/>
                <a:cs typeface="Times New Roman" panose="02020603050405020304" pitchFamily="18" charset="0"/>
              </a:rPr>
              <a:t>Jarman</a:t>
            </a:r>
            <a:r>
              <a:rPr lang="en-US" sz="48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4800" b="1" i="1" u="sng" dirty="0">
                <a:solidFill>
                  <a:schemeClr val="accent5">
                    <a:lumMod val="50000"/>
                  </a:schemeClr>
                </a:solidFill>
                <a:latin typeface="Times New Roman" panose="02020603050405020304" pitchFamily="18" charset="0"/>
                <a:cs typeface="Times New Roman" panose="02020603050405020304" pitchFamily="18" charset="0"/>
              </a:rPr>
              <a:t>Haley E. D. Kay</a:t>
            </a:r>
            <a:r>
              <a:rPr lang="en-US" sz="4800" b="1" i="1" dirty="0">
                <a:solidFill>
                  <a:schemeClr val="accent5">
                    <a:lumMod val="50000"/>
                  </a:schemeClr>
                </a:solidFill>
                <a:latin typeface="Times New Roman" panose="02020603050405020304" pitchFamily="18" charset="0"/>
                <a:cs typeface="Times New Roman" panose="02020603050405020304" pitchFamily="18" charset="0"/>
              </a:rPr>
              <a:t>, Jessica DeYoung, Justin A. Land, Kristin S. </a:t>
            </a:r>
            <a:r>
              <a:rPr lang="en-US" sz="4800" b="1" i="1" dirty="0" smtClean="0">
                <a:solidFill>
                  <a:schemeClr val="accent5">
                    <a:lumMod val="50000"/>
                  </a:schemeClr>
                </a:solidFill>
                <a:latin typeface="Times New Roman" panose="02020603050405020304" pitchFamily="18" charset="0"/>
                <a:cs typeface="Times New Roman" panose="02020603050405020304" pitchFamily="18" charset="0"/>
              </a:rPr>
              <a:t>Dooley</a:t>
            </a:r>
          </a:p>
          <a:p>
            <a:pPr algn="ctr"/>
            <a:r>
              <a:rPr lang="en-US" sz="4400" i="1" dirty="0" smtClean="0">
                <a:solidFill>
                  <a:schemeClr val="accent5">
                    <a:lumMod val="50000"/>
                  </a:schemeClr>
                </a:solidFill>
                <a:latin typeface="Times New Roman" panose="02020603050405020304" pitchFamily="18" charset="0"/>
                <a:cs typeface="Times New Roman" panose="02020603050405020304" pitchFamily="18" charset="0"/>
              </a:rPr>
              <a:t>Department of Chemistry, </a:t>
            </a:r>
            <a:r>
              <a:rPr lang="en-US" sz="4400" i="1" dirty="0" smtClean="0">
                <a:solidFill>
                  <a:schemeClr val="accent5">
                    <a:lumMod val="50000"/>
                  </a:schemeClr>
                </a:solidFill>
                <a:latin typeface="Times New Roman" panose="02020603050405020304" pitchFamily="18" charset="0"/>
                <a:cs typeface="Times New Roman" panose="02020603050405020304" pitchFamily="18" charset="0"/>
              </a:rPr>
              <a:t>University </a:t>
            </a:r>
            <a:r>
              <a:rPr lang="en-US" sz="4400" i="1" dirty="0" smtClean="0">
                <a:solidFill>
                  <a:schemeClr val="accent5">
                    <a:lumMod val="50000"/>
                  </a:schemeClr>
                </a:solidFill>
                <a:latin typeface="Times New Roman" panose="02020603050405020304" pitchFamily="18" charset="0"/>
                <a:cs typeface="Times New Roman" panose="02020603050405020304" pitchFamily="18" charset="0"/>
              </a:rPr>
              <a:t>of Central Arkansas, Conway, AR 72035</a:t>
            </a:r>
            <a:endParaRPr lang="en-US" sz="4400" dirty="0" smtClean="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en-US" sz="1200"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400333" y="999788"/>
            <a:ext cx="3429000" cy="3990180"/>
            <a:chOff x="39585900" y="294372"/>
            <a:chExt cx="3429000" cy="3990180"/>
          </a:xfrm>
        </p:grpSpPr>
        <p:sp>
          <p:nvSpPr>
            <p:cNvPr id="7" name="Rectangle 6"/>
            <p:cNvSpPr/>
            <p:nvPr/>
          </p:nvSpPr>
          <p:spPr>
            <a:xfrm>
              <a:off x="39585900" y="294372"/>
              <a:ext cx="3429000" cy="3990180"/>
            </a:xfrm>
            <a:prstGeom prst="rect">
              <a:avLst/>
            </a:prstGeom>
            <a:solidFill>
              <a:schemeClr val="bg1">
                <a:alpha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uca.edu/tour/files/2016/02/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6400" y="641637"/>
              <a:ext cx="3048000" cy="3295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9040096" y="999788"/>
            <a:ext cx="3429000" cy="3990180"/>
            <a:chOff x="39585900" y="294372"/>
            <a:chExt cx="3429000" cy="3990180"/>
          </a:xfrm>
        </p:grpSpPr>
        <p:sp>
          <p:nvSpPr>
            <p:cNvPr id="10" name="Rectangle 9"/>
            <p:cNvSpPr/>
            <p:nvPr/>
          </p:nvSpPr>
          <p:spPr>
            <a:xfrm>
              <a:off x="39585900" y="294372"/>
              <a:ext cx="3429000" cy="3990180"/>
            </a:xfrm>
            <a:prstGeom prst="rect">
              <a:avLst/>
            </a:prstGeom>
            <a:solidFill>
              <a:schemeClr val="bg1">
                <a:alpha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uca.edu/tour/files/2016/02/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6400" y="641637"/>
              <a:ext cx="3048000" cy="329565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57200" y="5943600"/>
            <a:ext cx="9601200" cy="100584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ABSTRACT</a:t>
            </a:r>
            <a:endParaRPr lang="en-US" sz="6600" dirty="0">
              <a:latin typeface="Times New Roman" panose="02020603050405020304" pitchFamily="18" charset="0"/>
              <a:cs typeface="Times New Roman" panose="02020603050405020304" pitchFamily="18" charset="0"/>
            </a:endParaRPr>
          </a:p>
        </p:txBody>
      </p:sp>
      <p:sp>
        <p:nvSpPr>
          <p:cNvPr id="13" name="Rectangle 12"/>
          <p:cNvSpPr/>
          <p:nvPr/>
        </p:nvSpPr>
        <p:spPr>
          <a:xfrm>
            <a:off x="457200" y="13539216"/>
            <a:ext cx="9601200" cy="100584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INTRODUCTION</a:t>
            </a:r>
            <a:endParaRPr lang="en-US" sz="6600" dirty="0">
              <a:latin typeface="Times New Roman" panose="02020603050405020304" pitchFamily="18" charset="0"/>
              <a:cs typeface="Times New Roman" panose="02020603050405020304" pitchFamily="18" charset="0"/>
            </a:endParaRPr>
          </a:p>
        </p:txBody>
      </p:sp>
      <p:sp>
        <p:nvSpPr>
          <p:cNvPr id="16" name="Rectangle 15"/>
          <p:cNvSpPr/>
          <p:nvPr/>
        </p:nvSpPr>
        <p:spPr>
          <a:xfrm>
            <a:off x="457200" y="7272528"/>
            <a:ext cx="9601200" cy="5943600"/>
          </a:xfrm>
          <a:prstGeom prst="rect">
            <a:avLst/>
          </a:prstGeom>
          <a:solidFill>
            <a:schemeClr val="bg1">
              <a:alpha val="95000"/>
            </a:schemeClr>
          </a:solid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lIns="274320" rIns="274320" rtlCol="0" anchor="ctr"/>
          <a:lstStyle/>
          <a:p>
            <a:pPr algn="just"/>
            <a:r>
              <a:rPr lang="en-US" sz="2200" dirty="0" smtClean="0"/>
              <a:t>Aerosol particles in the atmosphere impact the climate through light absorption and scattering processes.  Currently, the radiative forcing by aerosols contributes significantly to uncertainty in climate models.  More detailed optical measurements of particles of non-uniform size, composition, and chemical structure would aid in reducing this uncertainty.  Cavity Ring-Down Spectroscopy (CRDS) is an optical absorption technique that is ideal for measuring extinction coefficients as well as scattering and absorption parameters for atmospheric aerosols.  Optical experiments using various sizes of polystyrene spheres at 355 nm and 532 nm will be compared to Mie scattering calculations in order to characterize the CRDS instrumentation.  Unfortunately, basic Mie scattering calculations fail when used to model non-uniform samples, and various correction techniques must be included.  Multicomponent particles, varying in size and composition, can be produced using current generation techniques and will be used as a comparison to calculated results.  Because many atmospheric aerosols are multi-component, a better understanding of how to theoretically treat them will lead to more accurate models of real-world aerosol interaction with light.</a:t>
            </a:r>
          </a:p>
        </p:txBody>
      </p:sp>
      <p:sp>
        <p:nvSpPr>
          <p:cNvPr id="18" name="Rectangle 17"/>
          <p:cNvSpPr/>
          <p:nvPr/>
        </p:nvSpPr>
        <p:spPr>
          <a:xfrm>
            <a:off x="10515600" y="5943600"/>
            <a:ext cx="32918400" cy="265176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Diagram 18"/>
          <p:cNvGraphicFramePr/>
          <p:nvPr>
            <p:extLst>
              <p:ext uri="{D42A27DB-BD31-4B8C-83A1-F6EECF244321}">
                <p14:modId xmlns:p14="http://schemas.microsoft.com/office/powerpoint/2010/main" val="4159518084"/>
              </p:ext>
            </p:extLst>
          </p:nvPr>
        </p:nvGraphicFramePr>
        <p:xfrm>
          <a:off x="12344400" y="14630400"/>
          <a:ext cx="292608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p:cNvSpPr/>
          <p:nvPr/>
        </p:nvSpPr>
        <p:spPr>
          <a:xfrm>
            <a:off x="10972800" y="6400800"/>
            <a:ext cx="32004000" cy="777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0972800" y="18764716"/>
            <a:ext cx="21031200" cy="1325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Rectangle 21"/>
          <p:cNvSpPr/>
          <p:nvPr/>
        </p:nvSpPr>
        <p:spPr>
          <a:xfrm>
            <a:off x="32461200" y="18745199"/>
            <a:ext cx="10515600" cy="1325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457200" y="29135832"/>
            <a:ext cx="9601200" cy="100584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AKNOWLEDGEMENTS</a:t>
            </a:r>
            <a:endParaRPr lang="en-US" sz="6600" dirty="0">
              <a:latin typeface="Times New Roman" panose="02020603050405020304" pitchFamily="18" charset="0"/>
              <a:cs typeface="Times New Roman" panose="02020603050405020304" pitchFamily="18" charset="0"/>
            </a:endParaRPr>
          </a:p>
        </p:txBody>
      </p:sp>
      <p:sp>
        <p:nvSpPr>
          <p:cNvPr id="24" name="Rectangle 23"/>
          <p:cNvSpPr/>
          <p:nvPr/>
        </p:nvSpPr>
        <p:spPr>
          <a:xfrm>
            <a:off x="435430" y="30464760"/>
            <a:ext cx="9601200" cy="1996440"/>
          </a:xfrm>
          <a:prstGeom prst="rect">
            <a:avLst/>
          </a:prstGeom>
          <a:solidFill>
            <a:schemeClr val="bg1">
              <a:alpha val="9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buFont typeface="Arial" pitchFamily="34" charset="0"/>
              <a:buChar char="•"/>
            </a:pPr>
            <a:r>
              <a:rPr lang="en-US" sz="2400" dirty="0">
                <a:solidFill>
                  <a:schemeClr val="tx1">
                    <a:lumMod val="85000"/>
                    <a:lumOff val="15000"/>
                  </a:schemeClr>
                </a:solidFill>
              </a:rPr>
              <a:t> Dr. Simon W. North, Texas A&amp;M</a:t>
            </a:r>
          </a:p>
          <a:p>
            <a:pPr>
              <a:buFont typeface="Arial" pitchFamily="34" charset="0"/>
              <a:buChar char="•"/>
            </a:pPr>
            <a:r>
              <a:rPr lang="en-US" sz="2400" dirty="0" smtClean="0">
                <a:solidFill>
                  <a:schemeClr val="tx1">
                    <a:lumMod val="85000"/>
                    <a:lumOff val="15000"/>
                  </a:schemeClr>
                </a:solidFill>
              </a:rPr>
              <a:t>UCA University Research Council (URC)</a:t>
            </a:r>
            <a:endParaRPr lang="en-US" sz="2400" dirty="0">
              <a:solidFill>
                <a:schemeClr val="tx1">
                  <a:lumMod val="85000"/>
                  <a:lumOff val="15000"/>
                </a:schemeClr>
              </a:solidFill>
            </a:endParaRPr>
          </a:p>
          <a:p>
            <a:pPr>
              <a:buFont typeface="Arial" pitchFamily="34" charset="0"/>
              <a:buChar char="•"/>
            </a:pPr>
            <a:r>
              <a:rPr lang="en-US" sz="2400" dirty="0" smtClean="0">
                <a:solidFill>
                  <a:schemeClr val="tx1">
                    <a:lumMod val="85000"/>
                    <a:lumOff val="15000"/>
                  </a:schemeClr>
                </a:solidFill>
              </a:rPr>
              <a:t>NASA Arkansas Space Grant Consortium</a:t>
            </a:r>
            <a:endParaRPr lang="en-US" sz="2400" dirty="0">
              <a:solidFill>
                <a:schemeClr val="tx1">
                  <a:lumMod val="85000"/>
                  <a:lumOff val="15000"/>
                </a:schemeClr>
              </a:solidFill>
            </a:endParaRPr>
          </a:p>
        </p:txBody>
      </p:sp>
      <p:pic>
        <p:nvPicPr>
          <p:cNvPr id="32" name="Picture 4"/>
          <p:cNvPicPr>
            <a:picLocks noChangeAspect="1" noChangeArrowheads="1"/>
          </p:cNvPicPr>
          <p:nvPr/>
        </p:nvPicPr>
        <p:blipFill>
          <a:blip r:embed="rId9" cstate="print">
            <a:clrChange>
              <a:clrFrom>
                <a:srgbClr val="FFFFFF"/>
              </a:clrFrom>
              <a:clrTo>
                <a:srgbClr val="FFFFFF">
                  <a:alpha val="0"/>
                </a:srgbClr>
              </a:clrTo>
            </a:clrChange>
          </a:blip>
          <a:srcRect l="3125" t="15625" r="5000" b="35156"/>
          <a:stretch>
            <a:fillRect/>
          </a:stretch>
        </p:blipFill>
        <p:spPr bwMode="auto">
          <a:xfrm>
            <a:off x="11316074" y="6462161"/>
            <a:ext cx="3860758" cy="1654610"/>
          </a:xfrm>
          <a:prstGeom prst="rect">
            <a:avLst/>
          </a:prstGeom>
          <a:noFill/>
          <a:ln w="9525">
            <a:noFill/>
            <a:miter lim="800000"/>
            <a:headEnd/>
            <a:tailEnd/>
          </a:ln>
        </p:spPr>
      </p:pic>
      <p:pic>
        <p:nvPicPr>
          <p:cNvPr id="33" name="Picture 32" descr="http://www.topas-gmbh.de/wordpress/dateien/2014/10/ATM_220_web_800-300x25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70032" y="8019118"/>
            <a:ext cx="28575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11">
            <a:extLst>
              <a:ext uri="{28A0092B-C50C-407E-A947-70E740481C1C}">
                <a14:useLocalDpi xmlns:a14="http://schemas.microsoft.com/office/drawing/2010/main" val="0"/>
              </a:ext>
            </a:extLst>
          </a:blip>
          <a:srcRect b="16519"/>
          <a:stretch/>
        </p:blipFill>
        <p:spPr bwMode="auto">
          <a:xfrm>
            <a:off x="23900529" y="11582400"/>
            <a:ext cx="6143205" cy="2421804"/>
          </a:xfrm>
          <a:prstGeom prst="rect">
            <a:avLst/>
          </a:prstGeom>
          <a:ln>
            <a:noFill/>
          </a:ln>
          <a:extLst>
            <a:ext uri="{53640926-AAD7-44D8-BBD7-CCE9431645EC}">
              <a14:shadowObscured xmlns:a14="http://schemas.microsoft.com/office/drawing/2010/main"/>
            </a:ext>
          </a:extLst>
        </p:spPr>
      </p:pic>
      <p:sp>
        <p:nvSpPr>
          <p:cNvPr id="65" name="TextBox 64"/>
          <p:cNvSpPr txBox="1"/>
          <p:nvPr/>
        </p:nvSpPr>
        <p:spPr>
          <a:xfrm>
            <a:off x="15060538" y="6788845"/>
            <a:ext cx="6880836" cy="3908762"/>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Instrumentation</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TOPAS </a:t>
            </a:r>
            <a:r>
              <a:rPr lang="en-US" sz="2400" dirty="0" smtClean="0">
                <a:latin typeface="Times New Roman" panose="02020603050405020304" pitchFamily="18" charset="0"/>
                <a:cs typeface="Times New Roman" panose="02020603050405020304" pitchFamily="18" charset="0"/>
              </a:rPr>
              <a:t>220 </a:t>
            </a:r>
            <a:r>
              <a:rPr lang="en-US" sz="2400" b="1" dirty="0" smtClean="0">
                <a:latin typeface="Times New Roman" panose="02020603050405020304" pitchFamily="18" charset="0"/>
                <a:cs typeface="Times New Roman" panose="02020603050405020304" pitchFamily="18" charset="0"/>
              </a:rPr>
              <a:t>atomizer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Topas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Gmbh</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generates </a:t>
            </a:r>
            <a:r>
              <a:rPr lang="en-US" sz="2400" dirty="0" err="1" smtClean="0">
                <a:latin typeface="Times New Roman" panose="02020603050405020304" pitchFamily="18" charset="0"/>
                <a:cs typeface="Times New Roman" panose="02020603050405020304" pitchFamily="18" charset="0"/>
              </a:rPr>
              <a:t>polydisperse</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particles from aqueous solutions</a:t>
            </a:r>
            <a:endParaRPr lang="en-US"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Droplets pass through a </a:t>
            </a:r>
            <a:r>
              <a:rPr lang="en-US" sz="2400" b="1" dirty="0" smtClean="0">
                <a:latin typeface="Times New Roman" panose="02020603050405020304" pitchFamily="18" charset="0"/>
                <a:cs typeface="Times New Roman" panose="02020603050405020304" pitchFamily="18" charset="0"/>
              </a:rPr>
              <a:t>diffusion drier</a:t>
            </a:r>
            <a:r>
              <a:rPr lang="en-US" sz="2400" dirty="0" smtClean="0">
                <a:latin typeface="Times New Roman" panose="02020603050405020304" pitchFamily="18" charset="0"/>
                <a:cs typeface="Times New Roman" panose="02020603050405020304" pitchFamily="18" charset="0"/>
              </a:rPr>
              <a:t> which resulting in dry particles</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Because this process often produces charged particles, the particle </a:t>
            </a:r>
            <a:r>
              <a:rPr lang="en-US" sz="2400" b="1" dirty="0" smtClean="0">
                <a:latin typeface="Times New Roman" panose="02020603050405020304" pitchFamily="18" charset="0"/>
                <a:cs typeface="Times New Roman" panose="02020603050405020304" pitchFamily="18" charset="0"/>
              </a:rPr>
              <a:t>neutralizer</a:t>
            </a:r>
            <a:r>
              <a:rPr lang="en-US" sz="2400" dirty="0" smtClean="0">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(Aerosol Dynamics, </a:t>
            </a:r>
            <a:r>
              <a:rPr lang="en-US" sz="2400" dirty="0" err="1">
                <a:solidFill>
                  <a:prstClr val="black"/>
                </a:solidFill>
                <a:latin typeface="Times New Roman" panose="02020603050405020304" pitchFamily="18" charset="0"/>
                <a:cs typeface="Times New Roman" panose="02020603050405020304" pitchFamily="18" charset="0"/>
              </a:rPr>
              <a:t>Inc</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is used to minimize the charge carried by the particles.  </a:t>
            </a: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p:txBody>
      </p:sp>
      <p:sp>
        <p:nvSpPr>
          <p:cNvPr id="66" name="TextBox 65"/>
          <p:cNvSpPr txBox="1"/>
          <p:nvPr/>
        </p:nvSpPr>
        <p:spPr>
          <a:xfrm>
            <a:off x="22838509" y="7735930"/>
            <a:ext cx="8093031" cy="3631763"/>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Particle Characterization</a:t>
            </a:r>
          </a:p>
          <a:p>
            <a:pPr marL="285750" indent="-285750">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Sioutas</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Multistage impactor collects exhaust</a:t>
            </a: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Determines concentration of particles</a:t>
            </a: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Each stage selects for a specific size range</a:t>
            </a:r>
          </a:p>
          <a:p>
            <a:pPr marL="742950" lvl="1" indent="-285750">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Stage A: &gt;2.5µm</a:t>
            </a:r>
          </a:p>
          <a:p>
            <a:pPr marL="742950" lvl="1" indent="-285750">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Stage B: 2.5-1.0µm</a:t>
            </a:r>
          </a:p>
          <a:p>
            <a:pPr marL="742950" lvl="1" indent="-285750">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Stage C: 1.0-0.50µm</a:t>
            </a:r>
          </a:p>
          <a:p>
            <a:pPr marL="742950" lvl="1" indent="-285750">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Stage D: 0.50-0.25µm</a:t>
            </a:r>
          </a:p>
          <a:p>
            <a:r>
              <a:rPr lang="en-US" sz="2200" dirty="0" smtClean="0">
                <a:latin typeface="Times New Roman" panose="02020603050405020304" pitchFamily="18" charset="0"/>
                <a:cs typeface="Times New Roman" panose="02020603050405020304" pitchFamily="18" charset="0"/>
              </a:rPr>
              <a:t>After particles are collected on filters, SEM images will be used to determine shape and size of individual particles.</a:t>
            </a:r>
            <a:endParaRPr lang="en-US" sz="2200" dirty="0">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11683142" y="11769975"/>
            <a:ext cx="9805258" cy="2231775"/>
            <a:chOff x="11267791" y="11769975"/>
            <a:chExt cx="9805258" cy="2231775"/>
          </a:xfrm>
        </p:grpSpPr>
        <p:sp>
          <p:nvSpPr>
            <p:cNvPr id="26" name="Cube 25"/>
            <p:cNvSpPr/>
            <p:nvPr/>
          </p:nvSpPr>
          <p:spPr>
            <a:xfrm>
              <a:off x="11267791" y="12032010"/>
              <a:ext cx="2975970" cy="196974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dirty="0" smtClean="0"/>
            </a:p>
            <a:p>
              <a:pPr algn="ctr"/>
              <a:r>
                <a:rPr lang="en-US" sz="2800" dirty="0" smtClean="0"/>
                <a:t>Aerosol </a:t>
              </a:r>
            </a:p>
            <a:p>
              <a:pPr algn="ctr"/>
              <a:r>
                <a:rPr lang="en-US" sz="2800" dirty="0" smtClean="0"/>
                <a:t>Generator</a:t>
              </a:r>
            </a:p>
            <a:p>
              <a:pPr algn="ctr"/>
              <a:endParaRPr lang="en-US" sz="2800" dirty="0"/>
            </a:p>
          </p:txBody>
        </p:sp>
        <p:sp>
          <p:nvSpPr>
            <p:cNvPr id="27" name="Cube 26"/>
            <p:cNvSpPr/>
            <p:nvPr/>
          </p:nvSpPr>
          <p:spPr>
            <a:xfrm>
              <a:off x="13925014" y="12837267"/>
              <a:ext cx="4894090" cy="414682"/>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Cube 27"/>
            <p:cNvSpPr/>
            <p:nvPr/>
          </p:nvSpPr>
          <p:spPr>
            <a:xfrm>
              <a:off x="16257369" y="12343163"/>
              <a:ext cx="3034336" cy="1347717"/>
            </a:xfrm>
            <a:prstGeom prst="cube">
              <a:avLst/>
            </a:prstGeom>
            <a:solidFill>
              <a:schemeClr val="tx1">
                <a:lumMod val="50000"/>
                <a:lumOff val="50000"/>
              </a:schemeClr>
            </a:solidFill>
            <a:effectLst>
              <a:glow rad="228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Particle Neutralizer</a:t>
              </a:r>
              <a:endParaRPr lang="en-US" sz="2400" dirty="0"/>
            </a:p>
          </p:txBody>
        </p:sp>
        <p:sp>
          <p:nvSpPr>
            <p:cNvPr id="29" name="Rectangle 28"/>
            <p:cNvSpPr/>
            <p:nvPr/>
          </p:nvSpPr>
          <p:spPr>
            <a:xfrm>
              <a:off x="13813864" y="11953874"/>
              <a:ext cx="2884001" cy="1209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50000"/>
                    </a:schemeClr>
                  </a:solidFill>
                </a:rPr>
                <a:t>Diffusion</a:t>
              </a:r>
            </a:p>
            <a:p>
              <a:pPr algn="ctr"/>
              <a:r>
                <a:rPr lang="en-US" sz="2800" b="1" dirty="0" smtClean="0">
                  <a:solidFill>
                    <a:schemeClr val="accent5">
                      <a:lumMod val="50000"/>
                    </a:schemeClr>
                  </a:solidFill>
                </a:rPr>
                <a:t>Drier</a:t>
              </a:r>
            </a:p>
            <a:p>
              <a:pPr algn="ctr"/>
              <a:endParaRPr lang="en-US" sz="2800" b="1" dirty="0">
                <a:solidFill>
                  <a:schemeClr val="accent5">
                    <a:lumMod val="50000"/>
                  </a:schemeClr>
                </a:solidFill>
              </a:endParaRPr>
            </a:p>
          </p:txBody>
        </p:sp>
        <p:sp>
          <p:nvSpPr>
            <p:cNvPr id="31" name="Rectangle 30"/>
            <p:cNvSpPr/>
            <p:nvPr/>
          </p:nvSpPr>
          <p:spPr>
            <a:xfrm>
              <a:off x="19017531" y="11769975"/>
              <a:ext cx="2055518" cy="103670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chemeClr val="accent5">
                      <a:lumMod val="50000"/>
                    </a:schemeClr>
                  </a:solidFill>
                </a:rPr>
                <a:t>To </a:t>
              </a:r>
            </a:p>
            <a:p>
              <a:pPr algn="ctr"/>
              <a:r>
                <a:rPr lang="en-US" sz="2800" b="1" dirty="0" smtClean="0">
                  <a:solidFill>
                    <a:schemeClr val="accent5">
                      <a:lumMod val="50000"/>
                    </a:schemeClr>
                  </a:solidFill>
                </a:rPr>
                <a:t>CRDS</a:t>
              </a:r>
              <a:endParaRPr lang="en-US" sz="2800" b="1" dirty="0">
                <a:solidFill>
                  <a:schemeClr val="accent5">
                    <a:lumMod val="50000"/>
                  </a:schemeClr>
                </a:solidFill>
              </a:endParaRPr>
            </a:p>
          </p:txBody>
        </p:sp>
        <p:sp>
          <p:nvSpPr>
            <p:cNvPr id="68" name="Right Arrow 67"/>
            <p:cNvSpPr/>
            <p:nvPr/>
          </p:nvSpPr>
          <p:spPr>
            <a:xfrm>
              <a:off x="19104854" y="12677617"/>
              <a:ext cx="1727858" cy="702251"/>
            </a:xfrm>
            <a:prstGeom prst="rightArrow">
              <a:avLst/>
            </a:prstGeo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75" name="Picture 7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960"/>
          <a:stretch/>
        </p:blipFill>
        <p:spPr bwMode="auto">
          <a:xfrm>
            <a:off x="11087100" y="20307956"/>
            <a:ext cx="10616103" cy="479693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7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41077" y="25156149"/>
            <a:ext cx="4507575" cy="3190251"/>
          </a:xfrm>
          <a:prstGeom prst="rect">
            <a:avLst/>
          </a:prstGeom>
        </p:spPr>
      </p:pic>
      <p:sp>
        <p:nvSpPr>
          <p:cNvPr id="78" name="Rectangle 77"/>
          <p:cNvSpPr/>
          <p:nvPr/>
        </p:nvSpPr>
        <p:spPr>
          <a:xfrm>
            <a:off x="18405988" y="21563828"/>
            <a:ext cx="2667001" cy="1442073"/>
          </a:xfrm>
          <a:prstGeom prst="rect">
            <a:avLst/>
          </a:prstGeom>
          <a:noFill/>
          <a:ln w="571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79" name="Straight Arrow Connector 78"/>
          <p:cNvCxnSpPr>
            <a:cxnSpLocks/>
          </p:cNvCxnSpPr>
          <p:nvPr/>
        </p:nvCxnSpPr>
        <p:spPr>
          <a:xfrm flipH="1">
            <a:off x="15002450" y="22995519"/>
            <a:ext cx="3551817" cy="2480575"/>
          </a:xfrm>
          <a:prstGeom prst="straightConnector1">
            <a:avLst/>
          </a:prstGeom>
          <a:noFill/>
          <a:ln w="44450" cap="flat" cmpd="sng" algn="ctr">
            <a:solidFill>
              <a:srgbClr val="FF0000"/>
            </a:solidFill>
            <a:prstDash val="solid"/>
            <a:miter lim="800000"/>
            <a:tailEnd type="triangle" w="lg" len="med"/>
          </a:ln>
          <a:effectLst/>
        </p:spPr>
      </p:cxnSp>
      <p:grpSp>
        <p:nvGrpSpPr>
          <p:cNvPr id="89" name="Group 88"/>
          <p:cNvGrpSpPr/>
          <p:nvPr/>
        </p:nvGrpSpPr>
        <p:grpSpPr>
          <a:xfrm>
            <a:off x="457200" y="14868144"/>
            <a:ext cx="9659559" cy="13944600"/>
            <a:chOff x="457200" y="14726111"/>
            <a:chExt cx="9659559" cy="13944600"/>
          </a:xfrm>
        </p:grpSpPr>
        <p:sp>
          <p:nvSpPr>
            <p:cNvPr id="15" name="Rectangle 14"/>
            <p:cNvSpPr/>
            <p:nvPr/>
          </p:nvSpPr>
          <p:spPr>
            <a:xfrm>
              <a:off x="457200" y="14726111"/>
              <a:ext cx="9601200" cy="13944600"/>
            </a:xfrm>
            <a:prstGeom prst="rect">
              <a:avLst/>
            </a:prstGeom>
            <a:solidFill>
              <a:schemeClr val="bg1">
                <a:alpha val="95000"/>
              </a:schemeClr>
            </a:solid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 y="17830800"/>
              <a:ext cx="8869680" cy="31270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540" r="3643"/>
            <a:stretch/>
          </p:blipFill>
          <p:spPr bwMode="auto">
            <a:xfrm>
              <a:off x="656134" y="25265339"/>
              <a:ext cx="4858959" cy="294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1462" t="5868" r="5692"/>
            <a:stretch/>
          </p:blipFill>
          <p:spPr bwMode="auto">
            <a:xfrm>
              <a:off x="6480309" y="21163289"/>
              <a:ext cx="3429892" cy="209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p:cNvSpPr/>
            <p:nvPr/>
          </p:nvSpPr>
          <p:spPr>
            <a:xfrm>
              <a:off x="500531" y="14816635"/>
              <a:ext cx="9601200" cy="287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n-US" sz="2400" b="1" dirty="0" smtClean="0">
                  <a:solidFill>
                    <a:schemeClr val="tx1">
                      <a:lumMod val="85000"/>
                      <a:lumOff val="15000"/>
                    </a:schemeClr>
                  </a:solidFill>
                  <a:latin typeface="Times New Roman" pitchFamily="18" charset="0"/>
                  <a:cs typeface="Times New Roman" pitchFamily="18" charset="0"/>
                </a:rPr>
                <a:t>Aerosols </a:t>
              </a:r>
              <a:r>
                <a:rPr lang="en-US" sz="2400" b="1" dirty="0">
                  <a:solidFill>
                    <a:schemeClr val="tx1">
                      <a:lumMod val="85000"/>
                      <a:lumOff val="15000"/>
                    </a:schemeClr>
                  </a:solidFill>
                  <a:latin typeface="Times New Roman" pitchFamily="18" charset="0"/>
                  <a:cs typeface="Times New Roman" pitchFamily="18" charset="0"/>
                </a:rPr>
                <a:t>play an important role in our earth’s climate.  </a:t>
              </a:r>
              <a:r>
                <a:rPr lang="en-US" sz="2400" dirty="0">
                  <a:solidFill>
                    <a:schemeClr val="tx1">
                      <a:lumMod val="85000"/>
                      <a:lumOff val="15000"/>
                    </a:schemeClr>
                  </a:solidFill>
                  <a:latin typeface="Times New Roman" pitchFamily="18" charset="0"/>
                  <a:cs typeface="Times New Roman" pitchFamily="18" charset="0"/>
                </a:rPr>
                <a:t>They can be transported from many miles around the globe and are </a:t>
              </a:r>
              <a:r>
                <a:rPr lang="en-US" sz="2400" dirty="0" smtClean="0">
                  <a:solidFill>
                    <a:schemeClr val="tx1">
                      <a:lumMod val="85000"/>
                      <a:lumOff val="15000"/>
                    </a:schemeClr>
                  </a:solidFill>
                  <a:latin typeface="Times New Roman" pitchFamily="18" charset="0"/>
                  <a:cs typeface="Times New Roman" pitchFamily="18" charset="0"/>
                </a:rPr>
                <a:t>an important </a:t>
              </a:r>
              <a:r>
                <a:rPr lang="en-US" sz="2400" dirty="0">
                  <a:solidFill>
                    <a:schemeClr val="tx1">
                      <a:lumMod val="85000"/>
                      <a:lumOff val="15000"/>
                    </a:schemeClr>
                  </a:solidFill>
                  <a:latin typeface="Times New Roman" pitchFamily="18" charset="0"/>
                  <a:cs typeface="Times New Roman" pitchFamily="18" charset="0"/>
                </a:rPr>
                <a:t>factors in climate forcing</a:t>
              </a:r>
              <a:r>
                <a:rPr lang="en-US" sz="2400" dirty="0" smtClean="0">
                  <a:solidFill>
                    <a:schemeClr val="tx1">
                      <a:lumMod val="85000"/>
                      <a:lumOff val="15000"/>
                    </a:schemeClr>
                  </a:solidFill>
                  <a:latin typeface="Times New Roman" pitchFamily="18" charset="0"/>
                  <a:cs typeface="Times New Roman" pitchFamily="18" charset="0"/>
                </a:rPr>
                <a:t>.</a:t>
              </a:r>
            </a:p>
            <a:p>
              <a:pPr>
                <a:buFont typeface="Arial" pitchFamily="34" charset="0"/>
                <a:buChar char="•"/>
              </a:pPr>
              <a:endParaRPr lang="en-US" sz="2400" dirty="0" smtClean="0">
                <a:solidFill>
                  <a:schemeClr val="tx1">
                    <a:lumMod val="85000"/>
                    <a:lumOff val="15000"/>
                  </a:schemeClr>
                </a:solidFill>
                <a:latin typeface="Times New Roman" pitchFamily="18" charset="0"/>
                <a:cs typeface="Times New Roman" pitchFamily="18" charset="0"/>
              </a:endParaRPr>
            </a:p>
            <a:p>
              <a:pPr algn="just">
                <a:buFont typeface="Arial" pitchFamily="34" charset="0"/>
                <a:buChar char="•"/>
              </a:pPr>
              <a:r>
                <a:rPr lang="en-US" sz="2400" b="1" dirty="0">
                  <a:solidFill>
                    <a:schemeClr val="tx1">
                      <a:lumMod val="85000"/>
                      <a:lumOff val="15000"/>
                    </a:schemeClr>
                  </a:solidFill>
                  <a:latin typeface="Times New Roman" pitchFamily="18" charset="0"/>
                  <a:cs typeface="Times New Roman" pitchFamily="18" charset="0"/>
                </a:rPr>
                <a:t>The amount of influence on climate change due to atmospheric aerosols depends on the type of aerosol and also the characteristics of the earth’s surface below the aerosols</a:t>
              </a:r>
              <a:r>
                <a:rPr lang="en-US" sz="2400" dirty="0" smtClean="0">
                  <a:solidFill>
                    <a:schemeClr val="tx1">
                      <a:lumMod val="85000"/>
                      <a:lumOff val="15000"/>
                    </a:schemeClr>
                  </a:solidFill>
                  <a:latin typeface="Times New Roman" pitchFamily="18" charset="0"/>
                  <a:cs typeface="Times New Roman" pitchFamily="18" charset="0"/>
                </a:rPr>
                <a:t>.</a:t>
              </a:r>
              <a:endParaRPr lang="en-US" sz="2400" dirty="0">
                <a:solidFill>
                  <a:schemeClr val="tx1">
                    <a:lumMod val="85000"/>
                    <a:lumOff val="15000"/>
                  </a:schemeClr>
                </a:solidFill>
                <a:latin typeface="Times New Roman" pitchFamily="18" charset="0"/>
                <a:cs typeface="Times New Roman" pitchFamily="18" charset="0"/>
              </a:endParaRPr>
            </a:p>
          </p:txBody>
        </p:sp>
        <p:sp>
          <p:nvSpPr>
            <p:cNvPr id="52" name="Rectangle 51"/>
            <p:cNvSpPr/>
            <p:nvPr/>
          </p:nvSpPr>
          <p:spPr>
            <a:xfrm>
              <a:off x="591759" y="21081725"/>
              <a:ext cx="5795825" cy="2517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Font typeface="Arial" pitchFamily="34" charset="0"/>
                <a:buChar char="•"/>
              </a:pPr>
              <a:r>
                <a:rPr lang="en-US" sz="2400" dirty="0" smtClean="0">
                  <a:solidFill>
                    <a:schemeClr val="tx1">
                      <a:lumMod val="85000"/>
                      <a:lumOff val="15000"/>
                    </a:schemeClr>
                  </a:solidFill>
                  <a:latin typeface="Times New Roman" pitchFamily="18" charset="0"/>
                  <a:cs typeface="Times New Roman" pitchFamily="18" charset="0"/>
                </a:rPr>
                <a:t>Aerosol contributions to forcing are based on Mie Scattering calculations based on a simplistic model of spherical aerosols which </a:t>
              </a:r>
              <a:r>
                <a:rPr lang="en-US" sz="2400" dirty="0">
                  <a:solidFill>
                    <a:schemeClr val="tx1">
                      <a:lumMod val="85000"/>
                      <a:lumOff val="15000"/>
                    </a:schemeClr>
                  </a:solidFill>
                  <a:latin typeface="Times New Roman" pitchFamily="18" charset="0"/>
                  <a:cs typeface="Times New Roman" pitchFamily="18" charset="0"/>
                </a:rPr>
                <a:t>are termed “black” if they absorb all light without scattering any, or </a:t>
              </a:r>
              <a:r>
                <a:rPr lang="en-US" sz="2400" dirty="0" smtClean="0">
                  <a:solidFill>
                    <a:schemeClr val="tx1">
                      <a:lumMod val="85000"/>
                      <a:lumOff val="15000"/>
                    </a:schemeClr>
                  </a:solidFill>
                  <a:latin typeface="Times New Roman" pitchFamily="18" charset="0"/>
                  <a:cs typeface="Times New Roman" pitchFamily="18" charset="0"/>
                </a:rPr>
                <a:t>“</a:t>
              </a:r>
              <a:r>
                <a:rPr lang="en-US" sz="2400" dirty="0">
                  <a:solidFill>
                    <a:schemeClr val="tx1">
                      <a:lumMod val="85000"/>
                      <a:lumOff val="15000"/>
                    </a:schemeClr>
                  </a:solidFill>
                  <a:latin typeface="Times New Roman" pitchFamily="18" charset="0"/>
                  <a:cs typeface="Times New Roman" pitchFamily="18" charset="0"/>
                </a:rPr>
                <a:t>white” if they only scatter light.</a:t>
              </a:r>
            </a:p>
          </p:txBody>
        </p:sp>
        <p:sp>
          <p:nvSpPr>
            <p:cNvPr id="87" name="Rectangle 86"/>
            <p:cNvSpPr/>
            <p:nvPr/>
          </p:nvSpPr>
          <p:spPr>
            <a:xfrm>
              <a:off x="515559" y="22950179"/>
              <a:ext cx="9601200" cy="2517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n-US" sz="2400" dirty="0" smtClean="0">
                  <a:solidFill>
                    <a:schemeClr val="tx1">
                      <a:lumMod val="85000"/>
                      <a:lumOff val="15000"/>
                    </a:schemeClr>
                  </a:solidFill>
                  <a:latin typeface="Times New Roman" pitchFamily="18" charset="0"/>
                  <a:cs typeface="Times New Roman" pitchFamily="18" charset="0"/>
                </a:rPr>
                <a:t>Unfortunately, internally mixed particles are modeled quite poorly.  Mathematical corrections have been proposed by </a:t>
              </a:r>
              <a:r>
                <a:rPr lang="en-US" sz="2400" dirty="0" err="1" smtClean="0">
                  <a:solidFill>
                    <a:schemeClr val="tx1">
                      <a:lumMod val="85000"/>
                      <a:lumOff val="15000"/>
                    </a:schemeClr>
                  </a:solidFill>
                  <a:latin typeface="Times New Roman" pitchFamily="18" charset="0"/>
                  <a:cs typeface="Times New Roman" pitchFamily="18" charset="0"/>
                </a:rPr>
                <a:t>Rudich</a:t>
              </a:r>
              <a:r>
                <a:rPr lang="en-US" sz="2400" dirty="0" smtClean="0">
                  <a:solidFill>
                    <a:schemeClr val="tx1">
                      <a:lumMod val="85000"/>
                      <a:lumOff val="15000"/>
                    </a:schemeClr>
                  </a:solidFill>
                  <a:latin typeface="Times New Roman" pitchFamily="18" charset="0"/>
                  <a:cs typeface="Times New Roman" pitchFamily="18" charset="0"/>
                </a:rPr>
                <a:t> and </a:t>
              </a:r>
              <a:r>
                <a:rPr lang="en-US" sz="2400" dirty="0">
                  <a:solidFill>
                    <a:schemeClr val="tx1">
                      <a:lumMod val="85000"/>
                      <a:lumOff val="15000"/>
                    </a:schemeClr>
                  </a:solidFill>
                  <a:latin typeface="Times New Roman" pitchFamily="18" charset="0"/>
                  <a:cs typeface="Times New Roman" pitchFamily="18" charset="0"/>
                </a:rPr>
                <a:t>coworkers </a:t>
              </a:r>
              <a:r>
                <a:rPr lang="en-US" sz="2400" dirty="0" smtClean="0">
                  <a:solidFill>
                    <a:schemeClr val="tx1">
                      <a:lumMod val="85000"/>
                      <a:lumOff val="15000"/>
                    </a:schemeClr>
                  </a:solidFill>
                  <a:latin typeface="Times New Roman" pitchFamily="18" charset="0"/>
                  <a:cs typeface="Times New Roman" pitchFamily="18" charset="0"/>
                </a:rPr>
                <a:t>(</a:t>
              </a:r>
              <a:r>
                <a:rPr lang="en-US" sz="2400" i="1" dirty="0" smtClean="0">
                  <a:solidFill>
                    <a:schemeClr val="tx1">
                      <a:lumMod val="85000"/>
                      <a:lumOff val="15000"/>
                    </a:schemeClr>
                  </a:solidFill>
                  <a:latin typeface="Times New Roman" pitchFamily="18" charset="0"/>
                  <a:cs typeface="Times New Roman" pitchFamily="18" charset="0"/>
                </a:rPr>
                <a:t>Phys. Chem. Chem. Phys</a:t>
              </a:r>
              <a:r>
                <a:rPr lang="en-US" sz="2400" dirty="0" smtClean="0">
                  <a:solidFill>
                    <a:schemeClr val="tx1">
                      <a:lumMod val="85000"/>
                      <a:lumOff val="15000"/>
                    </a:schemeClr>
                  </a:solidFill>
                  <a:latin typeface="Times New Roman" pitchFamily="18" charset="0"/>
                  <a:cs typeface="Times New Roman" pitchFamily="18" charset="0"/>
                </a:rPr>
                <a:t>., </a:t>
              </a:r>
              <a:r>
                <a:rPr lang="en-US" sz="2400" b="1" dirty="0" smtClean="0">
                  <a:solidFill>
                    <a:schemeClr val="tx1">
                      <a:lumMod val="85000"/>
                      <a:lumOff val="15000"/>
                    </a:schemeClr>
                  </a:solidFill>
                  <a:latin typeface="Times New Roman" pitchFamily="18" charset="0"/>
                  <a:cs typeface="Times New Roman" pitchFamily="18" charset="0"/>
                </a:rPr>
                <a:t>12</a:t>
              </a:r>
              <a:r>
                <a:rPr lang="en-US" sz="2400" dirty="0" smtClean="0">
                  <a:solidFill>
                    <a:schemeClr val="tx1">
                      <a:lumMod val="85000"/>
                      <a:lumOff val="15000"/>
                    </a:schemeClr>
                  </a:solidFill>
                  <a:latin typeface="Times New Roman" pitchFamily="18" charset="0"/>
                  <a:cs typeface="Times New Roman" pitchFamily="18" charset="0"/>
                </a:rPr>
                <a:t>, 21, (2010)) who noted that the best correction method depends on the type of internal mixing.</a:t>
              </a:r>
              <a:endParaRPr lang="en-US" sz="2400" dirty="0">
                <a:solidFill>
                  <a:schemeClr val="tx1">
                    <a:lumMod val="85000"/>
                    <a:lumOff val="15000"/>
                  </a:schemeClr>
                </a:solidFill>
                <a:latin typeface="Times New Roman" pitchFamily="18" charset="0"/>
                <a:cs typeface="Times New Roman" pitchFamily="18" charset="0"/>
              </a:endParaRPr>
            </a:p>
          </p:txBody>
        </p:sp>
        <p:sp>
          <p:nvSpPr>
            <p:cNvPr id="88" name="Rectangle 87"/>
            <p:cNvSpPr/>
            <p:nvPr/>
          </p:nvSpPr>
          <p:spPr>
            <a:xfrm>
              <a:off x="5804441" y="25044728"/>
              <a:ext cx="4146851" cy="346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n-US" sz="2400" b="1" dirty="0" smtClean="0">
                  <a:solidFill>
                    <a:schemeClr val="tx1">
                      <a:lumMod val="85000"/>
                      <a:lumOff val="15000"/>
                    </a:schemeClr>
                  </a:solidFill>
                  <a:latin typeface="Times New Roman" pitchFamily="18" charset="0"/>
                  <a:cs typeface="Times New Roman" pitchFamily="18" charset="0"/>
                </a:rPr>
                <a:t>A main focus of this research is to better characterize the optical properties of aerosols of various compositions and sizes in order to help understand the warming or cooling effect aerosols have on earth’s radiation energy budget.  </a:t>
              </a:r>
              <a:endParaRPr lang="en-US" sz="2400" b="1" dirty="0">
                <a:solidFill>
                  <a:schemeClr val="tx1">
                    <a:lumMod val="85000"/>
                    <a:lumOff val="15000"/>
                  </a:schemeClr>
                </a:solidFill>
                <a:latin typeface="Times New Roman" pitchFamily="18" charset="0"/>
                <a:cs typeface="Times New Roman" pitchFamily="18" charset="0"/>
              </a:endParaRPr>
            </a:p>
          </p:txBody>
        </p:sp>
      </p:grpSp>
      <p:pic>
        <p:nvPicPr>
          <p:cNvPr id="90" name="Picture 8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15371" y="30805117"/>
            <a:ext cx="1896602" cy="1371600"/>
          </a:xfrm>
          <a:prstGeom prst="rect">
            <a:avLst/>
          </a:prstGeom>
        </p:spPr>
      </p:pic>
      <p:grpSp>
        <p:nvGrpSpPr>
          <p:cNvPr id="94" name="Group 93"/>
          <p:cNvGrpSpPr/>
          <p:nvPr/>
        </p:nvGrpSpPr>
        <p:grpSpPr>
          <a:xfrm>
            <a:off x="6127389" y="30795715"/>
            <a:ext cx="1371600" cy="1334530"/>
            <a:chOff x="6074226" y="30800096"/>
            <a:chExt cx="1371600" cy="1334530"/>
          </a:xfrm>
        </p:grpSpPr>
        <p:sp>
          <p:nvSpPr>
            <p:cNvPr id="93" name="Oval 92"/>
            <p:cNvSpPr/>
            <p:nvPr/>
          </p:nvSpPr>
          <p:spPr>
            <a:xfrm>
              <a:off x="6126763" y="30828230"/>
              <a:ext cx="1280160" cy="1280160"/>
            </a:xfrm>
            <a:prstGeom prst="ellipse">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uca seal.jpg"/>
            <p:cNvPicPr>
              <a:picLocks noChangeAspect="1"/>
            </p:cNvPicPr>
            <p:nvPr/>
          </p:nvPicPr>
          <p:blipFill>
            <a:blip r:embed="rId18" cstate="print">
              <a:clrChange>
                <a:clrFrom>
                  <a:srgbClr val="FEFEFE"/>
                </a:clrFrom>
                <a:clrTo>
                  <a:srgbClr val="FEFEFE">
                    <a:alpha val="0"/>
                  </a:srgbClr>
                </a:clrTo>
              </a:clrChange>
              <a:lum bright="70000" contrast="-70000"/>
            </a:blip>
            <a:stretch>
              <a:fillRect/>
            </a:stretch>
          </p:blipFill>
          <p:spPr>
            <a:xfrm>
              <a:off x="6074226" y="30800096"/>
              <a:ext cx="1371600" cy="1334530"/>
            </a:xfrm>
            <a:prstGeom prst="rect">
              <a:avLst/>
            </a:prstGeom>
            <a:noFill/>
            <a:ln>
              <a:noFill/>
            </a:ln>
            <a:effectLst>
              <a:outerShdw blurRad="292100" dist="139700" dir="2700000" algn="tl" rotWithShape="0">
                <a:srgbClr val="333333">
                  <a:alpha val="65000"/>
                </a:srgbClr>
              </a:outerShdw>
            </a:effectLst>
          </p:spPr>
        </p:pic>
      </p:grpSp>
      <mc:AlternateContent xmlns:mc="http://schemas.openxmlformats.org/markup-compatibility/2006">
        <mc:Choice xmlns:a14="http://schemas.microsoft.com/office/drawing/2010/main" Requires="a14">
          <p:sp>
            <p:nvSpPr>
              <p:cNvPr id="96" name="Rectangle 95"/>
              <p:cNvSpPr/>
              <p:nvPr/>
            </p:nvSpPr>
            <p:spPr>
              <a:xfrm>
                <a:off x="21666216" y="19011900"/>
                <a:ext cx="9991357" cy="12801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5000"/>
                  </a:lnSpc>
                  <a:spcAft>
                    <a:spcPts val="1000"/>
                  </a:spcAft>
                </a:pPr>
                <a:r>
                  <a:rPr lang="en-US" sz="2400" kern="0" dirty="0" smtClean="0">
                    <a:solidFill>
                      <a:schemeClr val="tx1"/>
                    </a:solidFill>
                    <a:latin typeface="Times New Roman" panose="02020603050405020304" pitchFamily="18" charset="0"/>
                    <a:cs typeface="Times New Roman" panose="02020603050405020304" pitchFamily="18" charset="0"/>
                  </a:rPr>
                  <a:t>CRDS </a:t>
                </a:r>
                <a:r>
                  <a:rPr lang="en-US" sz="2400" kern="0" dirty="0">
                    <a:solidFill>
                      <a:schemeClr val="tx1"/>
                    </a:solidFill>
                    <a:latin typeface="Times New Roman" panose="02020603050405020304" pitchFamily="18" charset="0"/>
                    <a:cs typeface="Times New Roman" panose="02020603050405020304" pitchFamily="18" charset="0"/>
                  </a:rPr>
                  <a:t>is an absorption technique based on the rate of absorption, not the magnitude. Because of this, fluctuations in the laser do not effect the </a:t>
                </a:r>
                <a:r>
                  <a:rPr lang="en-US" sz="2400" kern="0" dirty="0" smtClean="0">
                    <a:solidFill>
                      <a:schemeClr val="tx1"/>
                    </a:solidFill>
                    <a:latin typeface="Times New Roman" panose="02020603050405020304" pitchFamily="18" charset="0"/>
                    <a:cs typeface="Times New Roman" panose="02020603050405020304" pitchFamily="18" charset="0"/>
                  </a:rPr>
                  <a:t>concentration measurements</a:t>
                </a:r>
                <a:r>
                  <a:rPr lang="en-US" sz="2400" kern="0" dirty="0">
                    <a:solidFill>
                      <a:schemeClr val="tx1"/>
                    </a:solidFill>
                    <a:latin typeface="Times New Roman" panose="02020603050405020304" pitchFamily="18" charset="0"/>
                    <a:cs typeface="Times New Roman" panose="02020603050405020304" pitchFamily="18" charset="0"/>
                  </a:rPr>
                  <a:t>. </a:t>
                </a:r>
                <a:r>
                  <a:rPr lang="en-US" sz="2400" kern="0" dirty="0" smtClean="0">
                    <a:solidFill>
                      <a:schemeClr val="tx1"/>
                    </a:solidFill>
                    <a:latin typeface="Times New Roman" panose="02020603050405020304" pitchFamily="18" charset="0"/>
                    <a:cs typeface="Times New Roman" panose="02020603050405020304" pitchFamily="18" charset="0"/>
                  </a:rPr>
                  <a:t> </a:t>
                </a:r>
                <a:endParaRPr lang="en-US" sz="2400" kern="0" dirty="0" smtClean="0">
                  <a:solidFill>
                    <a:schemeClr val="tx1"/>
                  </a:solidFill>
                  <a:latin typeface="Times New Roman" panose="02020603050405020304" pitchFamily="18" charset="0"/>
                  <a:cs typeface="Times New Roman" panose="02020603050405020304" pitchFamily="18" charset="0"/>
                </a:endParaRPr>
              </a:p>
              <a:p>
                <a:pPr>
                  <a:lnSpc>
                    <a:spcPct val="115000"/>
                  </a:lnSpc>
                  <a:spcAft>
                    <a:spcPts val="1000"/>
                  </a:spcAft>
                </a:pPr>
                <a:endParaRPr lang="en-US" sz="2400" kern="0" dirty="0">
                  <a:solidFill>
                    <a:schemeClr val="tx1"/>
                  </a:solidFill>
                  <a:latin typeface="Times New Roman" panose="02020603050405020304" pitchFamily="18" charset="0"/>
                  <a:ea typeface="Calibri"/>
                  <a:cs typeface="Times New Roman" panose="02020603050405020304" pitchFamily="18" charset="0"/>
                </a:endParaRPr>
              </a:p>
              <a:p>
                <a:pPr>
                  <a:lnSpc>
                    <a:spcPct val="115000"/>
                  </a:lnSpc>
                  <a:spcAft>
                    <a:spcPts val="1000"/>
                  </a:spcAft>
                </a:pPr>
                <a:endParaRPr lang="en-US" sz="2400" kern="0" dirty="0" smtClean="0">
                  <a:solidFill>
                    <a:schemeClr val="tx1"/>
                  </a:solidFill>
                  <a:latin typeface="Times New Roman" panose="02020603050405020304" pitchFamily="18" charset="0"/>
                  <a:ea typeface="Calibri"/>
                  <a:cs typeface="Times New Roman" panose="02020603050405020304" pitchFamily="18" charset="0"/>
                </a:endParaRPr>
              </a:p>
              <a:p>
                <a:pPr>
                  <a:lnSpc>
                    <a:spcPct val="115000"/>
                  </a:lnSpc>
                  <a:spcAft>
                    <a:spcPts val="1000"/>
                  </a:spcAft>
                </a:pPr>
                <a:endParaRPr lang="en-US" sz="2400" dirty="0" smtClean="0">
                  <a:solidFill>
                    <a:schemeClr val="tx1"/>
                  </a:solidFill>
                  <a:latin typeface="Times New Roman"/>
                  <a:ea typeface="Calibri"/>
                  <a:cs typeface="Times New Roman"/>
                </a:endParaRPr>
              </a:p>
              <a:p>
                <a:pPr>
                  <a:lnSpc>
                    <a:spcPct val="115000"/>
                  </a:lnSpc>
                  <a:spcAft>
                    <a:spcPts val="1000"/>
                  </a:spcAft>
                </a:pPr>
                <a:endParaRPr lang="en-US" sz="2400" dirty="0" smtClean="0">
                  <a:solidFill>
                    <a:schemeClr val="tx1"/>
                  </a:solidFill>
                  <a:latin typeface="Times New Roman"/>
                  <a:ea typeface="Calibri"/>
                  <a:cs typeface="Times New Roman"/>
                </a:endParaRPr>
              </a:p>
              <a:p>
                <a:pPr>
                  <a:lnSpc>
                    <a:spcPct val="115000"/>
                  </a:lnSpc>
                  <a:spcAft>
                    <a:spcPts val="1000"/>
                  </a:spcAft>
                </a:pPr>
                <a:endParaRPr lang="en-US" sz="2400" dirty="0" smtClean="0">
                  <a:solidFill>
                    <a:schemeClr val="tx1"/>
                  </a:solidFill>
                  <a:latin typeface="Times New Roman"/>
                  <a:ea typeface="Calibri"/>
                  <a:cs typeface="Times New Roman"/>
                </a:endParaRPr>
              </a:p>
              <a:p>
                <a:pPr>
                  <a:lnSpc>
                    <a:spcPct val="115000"/>
                  </a:lnSpc>
                  <a:spcAft>
                    <a:spcPts val="1000"/>
                  </a:spcAft>
                </a:pPr>
                <a:endParaRPr lang="en-US" sz="2400" dirty="0" smtClean="0">
                  <a:solidFill>
                    <a:schemeClr val="tx1"/>
                  </a:solidFill>
                  <a:latin typeface="Times New Roman"/>
                  <a:ea typeface="Calibri"/>
                  <a:cs typeface="Times New Roman"/>
                </a:endParaRPr>
              </a:p>
              <a:p>
                <a:pPr>
                  <a:lnSpc>
                    <a:spcPct val="115000"/>
                  </a:lnSpc>
                  <a:spcAft>
                    <a:spcPts val="1000"/>
                  </a:spcAft>
                </a:pPr>
                <a:endParaRPr lang="en-US" sz="2400" dirty="0" smtClean="0">
                  <a:solidFill>
                    <a:schemeClr val="tx1"/>
                  </a:solidFill>
                  <a:latin typeface="Times New Roman"/>
                  <a:ea typeface="Calibri"/>
                  <a:cs typeface="Times New Roman"/>
                </a:endParaRPr>
              </a:p>
              <a:p>
                <a:pPr>
                  <a:lnSpc>
                    <a:spcPct val="115000"/>
                  </a:lnSpc>
                  <a:spcAft>
                    <a:spcPts val="1000"/>
                  </a:spcAft>
                </a:pPr>
                <a:r>
                  <a:rPr lang="en-US" sz="2400" dirty="0" smtClean="0">
                    <a:solidFill>
                      <a:schemeClr val="tx1"/>
                    </a:solidFill>
                    <a:latin typeface="Times New Roman"/>
                    <a:ea typeface="Calibri"/>
                    <a:cs typeface="Times New Roman"/>
                  </a:rPr>
                  <a:t>The extinction coefficient is related to the ring-down times using Beer-Lambert’s Law and is expressed by the following equation:</a:t>
                </a:r>
              </a:p>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cs typeface="Times New Roman"/>
                            </a:rPr>
                          </m:ctrlPr>
                        </m:sSubPr>
                        <m:e>
                          <m:r>
                            <a:rPr lang="en-US" sz="2800" i="1" smtClean="0">
                              <a:solidFill>
                                <a:schemeClr val="tx1"/>
                              </a:solidFill>
                              <a:latin typeface="Cambria Math" panose="02040503050406030204" pitchFamily="18" charset="0"/>
                              <a:ea typeface="Cambria Math" panose="02040503050406030204" pitchFamily="18" charset="0"/>
                              <a:cs typeface="Times New Roman"/>
                            </a:rPr>
                            <m:t>𝛼</m:t>
                          </m:r>
                        </m:e>
                        <m:sub>
                          <m:r>
                            <a:rPr lang="en-US" sz="2800" b="0" i="1" smtClean="0">
                              <a:solidFill>
                                <a:schemeClr val="tx1"/>
                              </a:solidFill>
                              <a:latin typeface="Cambria Math" panose="02040503050406030204" pitchFamily="18" charset="0"/>
                              <a:cs typeface="Times New Roman"/>
                            </a:rPr>
                            <m:t>𝑒𝑥𝑡</m:t>
                          </m:r>
                        </m:sub>
                      </m:sSub>
                      <m:r>
                        <a:rPr lang="en-US" sz="2800" b="0" i="1" smtClean="0">
                          <a:solidFill>
                            <a:schemeClr val="tx1"/>
                          </a:solidFill>
                          <a:latin typeface="Cambria Math" panose="02040503050406030204" pitchFamily="18" charset="0"/>
                          <a:cs typeface="Times New Roman"/>
                        </a:rPr>
                        <m:t>=</m:t>
                      </m:r>
                      <m:f>
                        <m:fPr>
                          <m:ctrlPr>
                            <a:rPr lang="en-US" sz="2800" b="0" i="1" smtClean="0">
                              <a:solidFill>
                                <a:schemeClr val="tx1"/>
                              </a:solidFill>
                              <a:latin typeface="Cambria Math" panose="02040503050406030204" pitchFamily="18" charset="0"/>
                              <a:cs typeface="Times New Roman"/>
                            </a:rPr>
                          </m:ctrlPr>
                        </m:fPr>
                        <m:num>
                          <m:sSub>
                            <m:sSubPr>
                              <m:ctrlPr>
                                <a:rPr lang="en-US" sz="2800" b="0" i="1" smtClean="0">
                                  <a:solidFill>
                                    <a:schemeClr val="tx1"/>
                                  </a:solidFill>
                                  <a:latin typeface="Cambria Math" panose="02040503050406030204" pitchFamily="18" charset="0"/>
                                  <a:cs typeface="Times New Roman"/>
                                </a:rPr>
                              </m:ctrlPr>
                            </m:sSubPr>
                            <m:e>
                              <m:r>
                                <a:rPr lang="en-US" sz="2800" b="0" i="1" smtClean="0">
                                  <a:solidFill>
                                    <a:schemeClr val="tx1"/>
                                  </a:solidFill>
                                  <a:latin typeface="Cambria Math" panose="02040503050406030204" pitchFamily="18" charset="0"/>
                                  <a:cs typeface="Times New Roman"/>
                                </a:rPr>
                                <m:t>𝑅</m:t>
                              </m:r>
                            </m:e>
                            <m:sub>
                              <m:r>
                                <a:rPr lang="en-US" sz="2800" b="0" i="1" smtClean="0">
                                  <a:solidFill>
                                    <a:schemeClr val="tx1"/>
                                  </a:solidFill>
                                  <a:latin typeface="Cambria Math" panose="02040503050406030204" pitchFamily="18" charset="0"/>
                                  <a:cs typeface="Times New Roman"/>
                                </a:rPr>
                                <m:t>𝐿</m:t>
                              </m:r>
                            </m:sub>
                          </m:sSub>
                        </m:num>
                        <m:den>
                          <m:r>
                            <a:rPr lang="en-US" sz="2800" b="0" i="1" smtClean="0">
                              <a:solidFill>
                                <a:schemeClr val="tx1"/>
                              </a:solidFill>
                              <a:latin typeface="Cambria Math" panose="02040503050406030204" pitchFamily="18" charset="0"/>
                              <a:cs typeface="Times New Roman"/>
                            </a:rPr>
                            <m:t>𝑐</m:t>
                          </m:r>
                        </m:den>
                      </m:f>
                      <m:d>
                        <m:dPr>
                          <m:ctrlPr>
                            <a:rPr lang="en-US" sz="2800" b="0" i="1" smtClean="0">
                              <a:solidFill>
                                <a:schemeClr val="tx1"/>
                              </a:solidFill>
                              <a:latin typeface="Cambria Math" panose="02040503050406030204" pitchFamily="18" charset="0"/>
                              <a:cs typeface="Times New Roman"/>
                            </a:rPr>
                          </m:ctrlPr>
                        </m:dPr>
                        <m:e>
                          <m:f>
                            <m:fPr>
                              <m:ctrlPr>
                                <a:rPr lang="en-US" sz="2800" b="0" i="1" smtClean="0">
                                  <a:solidFill>
                                    <a:schemeClr val="tx1"/>
                                  </a:solidFill>
                                  <a:latin typeface="Cambria Math" panose="02040503050406030204" pitchFamily="18" charset="0"/>
                                  <a:cs typeface="Times New Roman"/>
                                </a:rPr>
                              </m:ctrlPr>
                            </m:fPr>
                            <m:num>
                              <m:r>
                                <a:rPr lang="en-US" sz="2800" b="0" i="1" smtClean="0">
                                  <a:solidFill>
                                    <a:schemeClr val="tx1"/>
                                  </a:solidFill>
                                  <a:latin typeface="Cambria Math" panose="02040503050406030204" pitchFamily="18" charset="0"/>
                                  <a:cs typeface="Times New Roman"/>
                                </a:rPr>
                                <m:t>1</m:t>
                              </m:r>
                            </m:num>
                            <m:den>
                              <m:r>
                                <a:rPr lang="en-US" sz="2800" b="0" i="1" smtClean="0">
                                  <a:solidFill>
                                    <a:schemeClr val="tx1"/>
                                  </a:solidFill>
                                  <a:latin typeface="Cambria Math" panose="02040503050406030204" pitchFamily="18" charset="0"/>
                                  <a:ea typeface="Cambria Math" panose="02040503050406030204" pitchFamily="18" charset="0"/>
                                  <a:cs typeface="Times New Roman"/>
                                </a:rPr>
                                <m:t>𝜏</m:t>
                              </m:r>
                            </m:den>
                          </m:f>
                          <m:r>
                            <a:rPr lang="en-US" sz="2800" b="0" i="1" smtClean="0">
                              <a:solidFill>
                                <a:schemeClr val="tx1"/>
                              </a:solidFill>
                              <a:latin typeface="Cambria Math" panose="02040503050406030204" pitchFamily="18" charset="0"/>
                              <a:cs typeface="Times New Roman"/>
                            </a:rPr>
                            <m:t>−</m:t>
                          </m:r>
                          <m:f>
                            <m:fPr>
                              <m:ctrlPr>
                                <a:rPr lang="en-US" sz="2800" b="0" i="1" smtClean="0">
                                  <a:solidFill>
                                    <a:schemeClr val="tx1"/>
                                  </a:solidFill>
                                  <a:latin typeface="Cambria Math" panose="02040503050406030204" pitchFamily="18" charset="0"/>
                                  <a:cs typeface="Times New Roman"/>
                                </a:rPr>
                              </m:ctrlPr>
                            </m:fPr>
                            <m:num>
                              <m:r>
                                <a:rPr lang="en-US" sz="2800" b="0" i="1" smtClean="0">
                                  <a:solidFill>
                                    <a:schemeClr val="tx1"/>
                                  </a:solidFill>
                                  <a:latin typeface="Cambria Math" panose="02040503050406030204" pitchFamily="18" charset="0"/>
                                  <a:cs typeface="Times New Roman"/>
                                </a:rPr>
                                <m:t>1</m:t>
                              </m:r>
                            </m:num>
                            <m:den>
                              <m:sSub>
                                <m:sSubPr>
                                  <m:ctrlPr>
                                    <a:rPr lang="en-US" sz="2800" b="0" i="1" smtClean="0">
                                      <a:solidFill>
                                        <a:schemeClr val="tx1"/>
                                      </a:solidFill>
                                      <a:latin typeface="Cambria Math" panose="02040503050406030204" pitchFamily="18" charset="0"/>
                                      <a:cs typeface="Times New Roman"/>
                                    </a:rPr>
                                  </m:ctrlPr>
                                </m:sSubPr>
                                <m:e>
                                  <m:r>
                                    <a:rPr lang="en-US" sz="2800" b="0" i="1" smtClean="0">
                                      <a:solidFill>
                                        <a:schemeClr val="tx1"/>
                                      </a:solidFill>
                                      <a:latin typeface="Cambria Math" panose="02040503050406030204" pitchFamily="18" charset="0"/>
                                      <a:ea typeface="Cambria Math" panose="02040503050406030204" pitchFamily="18" charset="0"/>
                                      <a:cs typeface="Times New Roman"/>
                                    </a:rPr>
                                    <m:t>𝜏</m:t>
                                  </m:r>
                                </m:e>
                                <m:sub>
                                  <m:r>
                                    <a:rPr lang="en-US" sz="2800" b="0" i="1" smtClean="0">
                                      <a:solidFill>
                                        <a:schemeClr val="tx1"/>
                                      </a:solidFill>
                                      <a:latin typeface="Cambria Math" panose="02040503050406030204" pitchFamily="18" charset="0"/>
                                      <a:cs typeface="Times New Roman"/>
                                    </a:rPr>
                                    <m:t>0</m:t>
                                  </m:r>
                                </m:sub>
                              </m:sSub>
                            </m:den>
                          </m:f>
                        </m:e>
                      </m:d>
                    </m:oMath>
                  </m:oMathPara>
                </a14:m>
                <a:endParaRPr lang="en-US" sz="2400" dirty="0" smtClean="0">
                  <a:solidFill>
                    <a:schemeClr val="tx1"/>
                  </a:solidFill>
                  <a:latin typeface="Times New Roman"/>
                  <a:ea typeface="Calibri"/>
                  <a:cs typeface="Times New Roman"/>
                </a:endParaRPr>
              </a:p>
              <a:p>
                <a:pPr>
                  <a:lnSpc>
                    <a:spcPct val="115000"/>
                  </a:lnSpc>
                  <a:spcAft>
                    <a:spcPts val="1000"/>
                  </a:spcAft>
                </a:pPr>
                <a:endParaRPr lang="en-US" sz="2400" dirty="0">
                  <a:solidFill>
                    <a:schemeClr val="tx1"/>
                  </a:solidFill>
                  <a:latin typeface="Times New Roman"/>
                  <a:ea typeface="Calibri"/>
                  <a:cs typeface="Times New Roman"/>
                </a:endParaRPr>
              </a:p>
              <a:p>
                <a:pPr>
                  <a:lnSpc>
                    <a:spcPct val="115000"/>
                  </a:lnSpc>
                  <a:spcAft>
                    <a:spcPts val="1000"/>
                  </a:spcAft>
                </a:pPr>
                <a:r>
                  <a:rPr lang="en-US" sz="2400" dirty="0" smtClean="0">
                    <a:solidFill>
                      <a:schemeClr val="tx1"/>
                    </a:solidFill>
                    <a:latin typeface="Times New Roman"/>
                    <a:ea typeface="Calibri"/>
                    <a:cs typeface="Times New Roman"/>
                  </a:rPr>
                  <a:t>The particle extinction efficiency (</a:t>
                </a:r>
                <a:r>
                  <a:rPr lang="en-US" sz="2400" dirty="0" err="1" smtClean="0">
                    <a:solidFill>
                      <a:schemeClr val="tx1"/>
                    </a:solidFill>
                    <a:latin typeface="Times New Roman"/>
                    <a:ea typeface="Calibri"/>
                    <a:cs typeface="Times New Roman"/>
                  </a:rPr>
                  <a:t>Q</a:t>
                </a:r>
                <a:r>
                  <a:rPr lang="en-US" sz="2400" baseline="-25000" dirty="0" err="1" smtClean="0">
                    <a:solidFill>
                      <a:schemeClr val="tx1"/>
                    </a:solidFill>
                    <a:latin typeface="Times New Roman"/>
                    <a:ea typeface="Calibri"/>
                    <a:cs typeface="Times New Roman"/>
                  </a:rPr>
                  <a:t>ext</a:t>
                </a:r>
                <a:r>
                  <a:rPr lang="en-US" sz="2400" dirty="0" smtClean="0">
                    <a:solidFill>
                      <a:schemeClr val="tx1"/>
                    </a:solidFill>
                    <a:latin typeface="Times New Roman"/>
                    <a:ea typeface="Calibri"/>
                    <a:cs typeface="Times New Roman"/>
                  </a:rPr>
                  <a:t>) is defined as:</a:t>
                </a:r>
              </a:p>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cs typeface="Times New Roman"/>
                            </a:rPr>
                          </m:ctrlPr>
                        </m:sSubPr>
                        <m:e>
                          <m:r>
                            <a:rPr lang="en-US" sz="2400" b="0" i="1" smtClean="0">
                              <a:solidFill>
                                <a:schemeClr val="tx1"/>
                              </a:solidFill>
                              <a:latin typeface="Cambria Math" panose="02040503050406030204" pitchFamily="18" charset="0"/>
                              <a:cs typeface="Times New Roman"/>
                            </a:rPr>
                            <m:t>𝑄</m:t>
                          </m:r>
                        </m:e>
                        <m:sub>
                          <m:r>
                            <a:rPr lang="en-US" sz="2400" b="0" i="1" smtClean="0">
                              <a:solidFill>
                                <a:schemeClr val="tx1"/>
                              </a:solidFill>
                              <a:latin typeface="Cambria Math" panose="02040503050406030204" pitchFamily="18" charset="0"/>
                              <a:cs typeface="Times New Roman"/>
                            </a:rPr>
                            <m:t>𝑒𝑥𝑡</m:t>
                          </m:r>
                        </m:sub>
                      </m:sSub>
                      <m:r>
                        <a:rPr lang="en-US" sz="2400" b="0" i="1" smtClean="0">
                          <a:solidFill>
                            <a:schemeClr val="tx1"/>
                          </a:solidFill>
                          <a:latin typeface="Cambria Math" panose="02040503050406030204" pitchFamily="18" charset="0"/>
                          <a:cs typeface="Times New Roman"/>
                        </a:rPr>
                        <m:t>=</m:t>
                      </m:r>
                      <m:f>
                        <m:fPr>
                          <m:ctrlPr>
                            <a:rPr lang="en-US" sz="2400" b="0" i="1" smtClean="0">
                              <a:solidFill>
                                <a:schemeClr val="tx1"/>
                              </a:solidFill>
                              <a:latin typeface="Cambria Math" panose="02040503050406030204" pitchFamily="18" charset="0"/>
                              <a:cs typeface="Times New Roman"/>
                            </a:rPr>
                          </m:ctrlPr>
                        </m:fPr>
                        <m:num>
                          <m:r>
                            <a:rPr lang="en-US" sz="2400" b="0" i="1" smtClean="0">
                              <a:solidFill>
                                <a:schemeClr val="tx1"/>
                              </a:solidFill>
                              <a:latin typeface="Cambria Math" panose="02040503050406030204" pitchFamily="18" charset="0"/>
                              <a:cs typeface="Times New Roman"/>
                            </a:rPr>
                            <m:t>𝑟𝑎𝑑𝑖𝑎𝑛𝑡</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𝑝𝑜𝑤𝑒𝑟</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𝑠𝑐𝑎𝑡𝑡𝑒𝑟𝑒𝑑</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𝑜𝑟</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𝑎𝑏𝑠𝑜𝑟𝑏𝑒𝑑</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𝑏𝑦</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𝑝𝑎𝑟𝑡𝑖𝑐𝑙𝑒</m:t>
                          </m:r>
                        </m:num>
                        <m:den>
                          <m:r>
                            <a:rPr lang="en-US" sz="2400" b="0" i="1" smtClean="0">
                              <a:solidFill>
                                <a:schemeClr val="tx1"/>
                              </a:solidFill>
                              <a:latin typeface="Cambria Math" panose="02040503050406030204" pitchFamily="18" charset="0"/>
                              <a:cs typeface="Times New Roman"/>
                            </a:rPr>
                            <m:t>𝑟𝑎𝑑𝑖𝑎𝑛𝑡</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𝑝𝑜𝑤𝑒𝑟</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𝑖𝑛𝑐𝑖𝑑𝑒𝑛𝑡</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𝑜𝑛</m:t>
                          </m:r>
                          <m:r>
                            <a:rPr lang="en-US" sz="2400" b="0" i="1" smtClean="0">
                              <a:solidFill>
                                <a:schemeClr val="tx1"/>
                              </a:solidFill>
                              <a:latin typeface="Cambria Math" panose="02040503050406030204" pitchFamily="18" charset="0"/>
                              <a:cs typeface="Times New Roman"/>
                            </a:rPr>
                            <m:t> </m:t>
                          </m:r>
                          <m:r>
                            <a:rPr lang="en-US" sz="2400" b="0" i="1" smtClean="0">
                              <a:solidFill>
                                <a:schemeClr val="tx1"/>
                              </a:solidFill>
                              <a:latin typeface="Cambria Math" panose="02040503050406030204" pitchFamily="18" charset="0"/>
                              <a:cs typeface="Times New Roman"/>
                            </a:rPr>
                            <m:t>𝑝𝑎𝑟𝑡𝑖𝑐𝑙𝑒</m:t>
                          </m:r>
                        </m:den>
                      </m:f>
                    </m:oMath>
                  </m:oMathPara>
                </a14:m>
                <a:endParaRPr lang="en-US" sz="2400" dirty="0" smtClean="0">
                  <a:solidFill>
                    <a:schemeClr val="tx1"/>
                  </a:solidFill>
                  <a:latin typeface="Times New Roman"/>
                  <a:ea typeface="Calibri"/>
                  <a:cs typeface="Times New Roman"/>
                </a:endParaRPr>
              </a:p>
              <a:p>
                <a:pPr>
                  <a:lnSpc>
                    <a:spcPct val="115000"/>
                  </a:lnSpc>
                  <a:spcAft>
                    <a:spcPts val="1000"/>
                  </a:spcAft>
                </a:pPr>
                <a:r>
                  <a:rPr lang="en-US" sz="2400" dirty="0" smtClean="0">
                    <a:solidFill>
                      <a:schemeClr val="tx1"/>
                    </a:solidFill>
                    <a:latin typeface="Times New Roman"/>
                    <a:ea typeface="Calibri"/>
                    <a:cs typeface="Times New Roman"/>
                  </a:rPr>
                  <a:t>For mono-disperse spherical aerosols, the aerosol extinction coefficient (</a:t>
                </a:r>
                <a:r>
                  <a:rPr lang="el-GR" sz="2400" dirty="0" smtClean="0">
                    <a:solidFill>
                      <a:schemeClr val="tx1"/>
                    </a:solidFill>
                    <a:latin typeface="Times New Roman" panose="02020603050405020304" pitchFamily="18" charset="0"/>
                    <a:ea typeface="Calibri"/>
                    <a:cs typeface="Times New Roman" panose="02020603050405020304" pitchFamily="18" charset="0"/>
                  </a:rPr>
                  <a:t>α</a:t>
                </a:r>
                <a:r>
                  <a:rPr lang="en-US" sz="2400" baseline="-25000" dirty="0" err="1" smtClean="0">
                    <a:solidFill>
                      <a:schemeClr val="tx1"/>
                    </a:solidFill>
                    <a:latin typeface="Times New Roman" panose="02020603050405020304" pitchFamily="18" charset="0"/>
                    <a:ea typeface="Calibri"/>
                    <a:cs typeface="Times New Roman" panose="02020603050405020304" pitchFamily="18" charset="0"/>
                  </a:rPr>
                  <a:t>ext</a:t>
                </a:r>
                <a:r>
                  <a:rPr lang="en-US" sz="2400" dirty="0" smtClean="0">
                    <a:solidFill>
                      <a:schemeClr val="tx1"/>
                    </a:solidFill>
                    <a:latin typeface="Times New Roman" panose="02020603050405020304" pitchFamily="18" charset="0"/>
                    <a:ea typeface="Calibri"/>
                    <a:cs typeface="Times New Roman" panose="02020603050405020304" pitchFamily="18" charset="0"/>
                  </a:rPr>
                  <a:t>) is related to the particle extinction efficiency (</a:t>
                </a:r>
                <a:r>
                  <a:rPr lang="en-US" sz="2400" dirty="0" err="1" smtClean="0">
                    <a:solidFill>
                      <a:schemeClr val="tx1"/>
                    </a:solidFill>
                    <a:latin typeface="Times New Roman" panose="02020603050405020304" pitchFamily="18" charset="0"/>
                    <a:ea typeface="Calibri"/>
                    <a:cs typeface="Times New Roman" panose="02020603050405020304" pitchFamily="18" charset="0"/>
                  </a:rPr>
                  <a:t>Q</a:t>
                </a:r>
                <a:r>
                  <a:rPr lang="en-US" sz="2400" baseline="-25000" dirty="0" err="1" smtClean="0">
                    <a:solidFill>
                      <a:schemeClr val="tx1"/>
                    </a:solidFill>
                    <a:latin typeface="Times New Roman" panose="02020603050405020304" pitchFamily="18" charset="0"/>
                    <a:ea typeface="Calibri"/>
                    <a:cs typeface="Times New Roman" panose="02020603050405020304" pitchFamily="18" charset="0"/>
                  </a:rPr>
                  <a:t>ext</a:t>
                </a:r>
                <a:r>
                  <a:rPr lang="en-US" sz="2400" dirty="0" smtClean="0">
                    <a:solidFill>
                      <a:schemeClr val="tx1"/>
                    </a:solidFill>
                    <a:latin typeface="Times New Roman" panose="02020603050405020304" pitchFamily="18" charset="0"/>
                    <a:ea typeface="Calibri"/>
                    <a:cs typeface="Times New Roman" panose="02020603050405020304" pitchFamily="18" charset="0"/>
                  </a:rPr>
                  <a:t>) by:</a:t>
                </a:r>
              </a:p>
              <a:p>
                <a:pPr>
                  <a:lnSpc>
                    <a:spcPct val="115000"/>
                  </a:lnSpc>
                  <a:spcAft>
                    <a:spcPts val="1800"/>
                  </a:spcAft>
                </a:pP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cs typeface="Times New Roman"/>
                            </a:rPr>
                          </m:ctrlPr>
                        </m:sSubPr>
                        <m:e>
                          <m:r>
                            <a:rPr lang="en-US" sz="2800" b="0" i="1" smtClean="0">
                              <a:solidFill>
                                <a:schemeClr val="tx1"/>
                              </a:solidFill>
                              <a:latin typeface="Cambria Math" panose="02040503050406030204" pitchFamily="18" charset="0"/>
                              <a:cs typeface="Times New Roman"/>
                            </a:rPr>
                            <m:t>𝑄</m:t>
                          </m:r>
                        </m:e>
                        <m:sub>
                          <m:r>
                            <a:rPr lang="en-US" sz="2800" b="0" i="1" smtClean="0">
                              <a:solidFill>
                                <a:schemeClr val="tx1"/>
                              </a:solidFill>
                              <a:latin typeface="Cambria Math" panose="02040503050406030204" pitchFamily="18" charset="0"/>
                              <a:cs typeface="Times New Roman"/>
                            </a:rPr>
                            <m:t>𝑒𝑥𝑡</m:t>
                          </m:r>
                        </m:sub>
                      </m:sSub>
                      <m:r>
                        <a:rPr lang="en-US" sz="2800" b="0" i="1" smtClean="0">
                          <a:solidFill>
                            <a:schemeClr val="tx1"/>
                          </a:solidFill>
                          <a:latin typeface="Cambria Math" panose="02040503050406030204" pitchFamily="18" charset="0"/>
                          <a:cs typeface="Times New Roman"/>
                        </a:rPr>
                        <m:t>=</m:t>
                      </m:r>
                      <m:f>
                        <m:fPr>
                          <m:ctrlPr>
                            <a:rPr lang="en-US" sz="2800" b="0" i="1" smtClean="0">
                              <a:solidFill>
                                <a:schemeClr val="tx1"/>
                              </a:solidFill>
                              <a:latin typeface="Cambria Math" panose="02040503050406030204" pitchFamily="18" charset="0"/>
                              <a:cs typeface="Times New Roman"/>
                            </a:rPr>
                          </m:ctrlPr>
                        </m:fPr>
                        <m:num>
                          <m:sSub>
                            <m:sSubPr>
                              <m:ctrlPr>
                                <a:rPr lang="en-US" sz="2800" b="0" i="1" smtClean="0">
                                  <a:solidFill>
                                    <a:schemeClr val="tx1"/>
                                  </a:solidFill>
                                  <a:latin typeface="Cambria Math" panose="02040503050406030204" pitchFamily="18" charset="0"/>
                                  <a:cs typeface="Times New Roman"/>
                                </a:rPr>
                              </m:ctrlPr>
                            </m:sSubPr>
                            <m:e>
                              <m:r>
                                <a:rPr lang="en-US" sz="2800" b="0" i="1" smtClean="0">
                                  <a:solidFill>
                                    <a:schemeClr val="tx1"/>
                                  </a:solidFill>
                                  <a:latin typeface="Cambria Math" panose="02040503050406030204" pitchFamily="18" charset="0"/>
                                  <a:ea typeface="Cambria Math" panose="02040503050406030204" pitchFamily="18" charset="0"/>
                                  <a:cs typeface="Times New Roman"/>
                                </a:rPr>
                                <m:t>𝛼</m:t>
                              </m:r>
                            </m:e>
                            <m:sub>
                              <m:r>
                                <a:rPr lang="en-US" sz="2800" b="0" i="1" smtClean="0">
                                  <a:solidFill>
                                    <a:schemeClr val="tx1"/>
                                  </a:solidFill>
                                  <a:latin typeface="Cambria Math" panose="02040503050406030204" pitchFamily="18" charset="0"/>
                                  <a:cs typeface="Times New Roman"/>
                                </a:rPr>
                                <m:t>𝑒𝑥𝑡</m:t>
                              </m:r>
                            </m:sub>
                          </m:sSub>
                        </m:num>
                        <m:den>
                          <m:sSup>
                            <m:sSupPr>
                              <m:ctrlPr>
                                <a:rPr lang="en-US" sz="2800" b="0" i="1" smtClean="0">
                                  <a:solidFill>
                                    <a:schemeClr val="tx1"/>
                                  </a:solidFill>
                                  <a:latin typeface="Cambria Math" panose="02040503050406030204" pitchFamily="18" charset="0"/>
                                  <a:cs typeface="Times New Roman"/>
                                </a:rPr>
                              </m:ctrlPr>
                            </m:sSupPr>
                            <m:e>
                              <m:r>
                                <a:rPr lang="en-US" sz="2800" b="0" i="1" smtClean="0">
                                  <a:solidFill>
                                    <a:schemeClr val="tx1"/>
                                  </a:solidFill>
                                  <a:latin typeface="Cambria Math" panose="02040503050406030204" pitchFamily="18" charset="0"/>
                                  <a:ea typeface="Cambria Math" panose="02040503050406030204" pitchFamily="18" charset="0"/>
                                  <a:cs typeface="Times New Roman"/>
                                </a:rPr>
                                <m:t>𝜋</m:t>
                              </m:r>
                              <m:r>
                                <a:rPr lang="en-US" sz="2800" b="0" i="1" smtClean="0">
                                  <a:solidFill>
                                    <a:schemeClr val="tx1"/>
                                  </a:solidFill>
                                  <a:latin typeface="Cambria Math" panose="02040503050406030204" pitchFamily="18" charset="0"/>
                                  <a:ea typeface="Cambria Math" panose="02040503050406030204" pitchFamily="18" charset="0"/>
                                  <a:cs typeface="Times New Roman"/>
                                </a:rPr>
                                <m:t>𝑟</m:t>
                              </m:r>
                            </m:e>
                            <m:sup>
                              <m:r>
                                <a:rPr lang="en-US" sz="2800" b="0" i="1" smtClean="0">
                                  <a:solidFill>
                                    <a:schemeClr val="tx1"/>
                                  </a:solidFill>
                                  <a:latin typeface="Cambria Math" panose="02040503050406030204" pitchFamily="18" charset="0"/>
                                  <a:cs typeface="Times New Roman"/>
                                </a:rPr>
                                <m:t>2</m:t>
                              </m:r>
                            </m:sup>
                          </m:sSup>
                        </m:den>
                      </m:f>
                    </m:oMath>
                  </m:oMathPara>
                </a14:m>
                <a:endParaRPr lang="en-US" sz="2400" dirty="0" smtClean="0">
                  <a:solidFill>
                    <a:schemeClr val="tx1"/>
                  </a:solidFill>
                  <a:latin typeface="Times New Roman"/>
                  <a:ea typeface="Calibri"/>
                  <a:cs typeface="Times New Roman"/>
                </a:endParaRPr>
              </a:p>
              <a:p>
                <a:pPr algn="ctr">
                  <a:lnSpc>
                    <a:spcPct val="115000"/>
                  </a:lnSpc>
                </a:pPr>
                <a:r>
                  <a:rPr lang="en-US" sz="2800" b="1" dirty="0" err="1" smtClean="0">
                    <a:solidFill>
                      <a:schemeClr val="accent5">
                        <a:lumMod val="50000"/>
                      </a:schemeClr>
                    </a:solidFill>
                    <a:latin typeface="Times New Roman"/>
                    <a:ea typeface="Calibri"/>
                    <a:cs typeface="Times New Roman"/>
                  </a:rPr>
                  <a:t>Q</a:t>
                </a:r>
                <a:r>
                  <a:rPr lang="en-US" sz="2800" b="1" baseline="-25000" dirty="0" err="1" smtClean="0">
                    <a:solidFill>
                      <a:schemeClr val="accent5">
                        <a:lumMod val="50000"/>
                      </a:schemeClr>
                    </a:solidFill>
                    <a:latin typeface="Times New Roman"/>
                    <a:ea typeface="Calibri"/>
                    <a:cs typeface="Times New Roman"/>
                  </a:rPr>
                  <a:t>ext</a:t>
                </a:r>
                <a:r>
                  <a:rPr lang="en-US" sz="2800" b="1" dirty="0" smtClean="0">
                    <a:solidFill>
                      <a:schemeClr val="accent5">
                        <a:lumMod val="50000"/>
                      </a:schemeClr>
                    </a:solidFill>
                    <a:latin typeface="Times New Roman"/>
                    <a:ea typeface="Calibri"/>
                    <a:cs typeface="Times New Roman"/>
                  </a:rPr>
                  <a:t> is related to the index of refraction of the particle </a:t>
                </a:r>
              </a:p>
              <a:p>
                <a:pPr algn="ctr">
                  <a:lnSpc>
                    <a:spcPct val="115000"/>
                  </a:lnSpc>
                  <a:spcAft>
                    <a:spcPts val="1000"/>
                  </a:spcAft>
                </a:pPr>
                <a:r>
                  <a:rPr lang="en-US" sz="2800" b="1" dirty="0" smtClean="0">
                    <a:solidFill>
                      <a:schemeClr val="accent5">
                        <a:lumMod val="50000"/>
                      </a:schemeClr>
                    </a:solidFill>
                    <a:latin typeface="Times New Roman"/>
                    <a:ea typeface="Calibri"/>
                    <a:cs typeface="Times New Roman"/>
                  </a:rPr>
                  <a:t>and can be calculated using Mie Theory.</a:t>
                </a:r>
              </a:p>
            </p:txBody>
          </p:sp>
        </mc:Choice>
        <mc:Fallback>
          <p:sp>
            <p:nvSpPr>
              <p:cNvPr id="96" name="Rectangle 95"/>
              <p:cNvSpPr>
                <a:spLocks noRot="1" noChangeAspect="1" noMove="1" noResize="1" noEditPoints="1" noAdjustHandles="1" noChangeArrowheads="1" noChangeShapeType="1" noTextEdit="1"/>
              </p:cNvSpPr>
              <p:nvPr/>
            </p:nvSpPr>
            <p:spPr>
              <a:xfrm>
                <a:off x="21666216" y="19011900"/>
                <a:ext cx="9991357" cy="12801598"/>
              </a:xfrm>
              <a:prstGeom prst="rect">
                <a:avLst/>
              </a:prstGeom>
              <a:blipFill rotWithShape="0">
                <a:blip r:embed="rId19"/>
                <a:stretch>
                  <a:fillRect l="-915" t="-190" r="-976"/>
                </a:stretch>
              </a:blipFill>
              <a:ln>
                <a:noFill/>
              </a:ln>
            </p:spPr>
            <p:txBody>
              <a:bodyPr/>
              <a:lstStyle/>
              <a:p>
                <a:r>
                  <a:rPr lang="en-US">
                    <a:noFill/>
                  </a:rPr>
                  <a:t> </a:t>
                </a:r>
              </a:p>
            </p:txBody>
          </p:sp>
        </mc:Fallback>
      </mc:AlternateContent>
      <p:pic>
        <p:nvPicPr>
          <p:cNvPr id="101" name="Picture 21"/>
          <p:cNvPicPr>
            <a:picLocks noChangeAspect="1" noChangeArrowheads="1"/>
          </p:cNvPicPr>
          <p:nvPr/>
        </p:nvPicPr>
        <p:blipFill>
          <a:blip r:embed="rId20" cstate="print"/>
          <a:srcRect l="21250" t="17188" r="17500" b="20312"/>
          <a:stretch>
            <a:fillRect/>
          </a:stretch>
        </p:blipFill>
        <p:spPr bwMode="auto">
          <a:xfrm>
            <a:off x="18892685" y="23134891"/>
            <a:ext cx="2230246" cy="1820609"/>
          </a:xfrm>
          <a:prstGeom prst="rect">
            <a:avLst/>
          </a:prstGeom>
          <a:noFill/>
          <a:ln w="38100">
            <a:solidFill>
              <a:schemeClr val="tx1"/>
            </a:solidFill>
            <a:miter lim="800000"/>
            <a:headEnd/>
            <a:tailEnd/>
          </a:ln>
        </p:spPr>
      </p:pic>
      <p:sp>
        <p:nvSpPr>
          <p:cNvPr id="69" name="Rectangle 68"/>
          <p:cNvSpPr/>
          <p:nvPr/>
        </p:nvSpPr>
        <p:spPr>
          <a:xfrm>
            <a:off x="32494069" y="20112927"/>
            <a:ext cx="10482731" cy="23074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smtClean="0">
                <a:solidFill>
                  <a:schemeClr val="tx1"/>
                </a:solidFill>
                <a:latin typeface="Times New Roman" panose="02020603050405020304" pitchFamily="18" charset="0"/>
                <a:cs typeface="Times New Roman" panose="02020603050405020304" pitchFamily="18" charset="0"/>
              </a:rPr>
              <a:t>Light scattering occurs when an electromagnetic (EM) wave interacts with a particle by perturbing the electron orbits in the particle’s molecules.  The oscillating induced dipole is a source of radiation, resulting in scattered light.  </a:t>
            </a:r>
            <a:r>
              <a:rPr lang="en-US" sz="2400" b="1" dirty="0" smtClean="0">
                <a:solidFill>
                  <a:schemeClr val="tx1"/>
                </a:solidFill>
              </a:rPr>
              <a:t>Mie </a:t>
            </a:r>
            <a:r>
              <a:rPr lang="en-US" sz="2400" b="1" dirty="0">
                <a:solidFill>
                  <a:schemeClr val="tx1"/>
                </a:solidFill>
              </a:rPr>
              <a:t>Scattering Theory is a general treatment for spherical particles with no size requirement for the particle.</a:t>
            </a:r>
            <a:r>
              <a:rPr lang="en-US" sz="2400" dirty="0">
                <a:solidFill>
                  <a:schemeClr val="tx1"/>
                </a:solidFill>
              </a:rPr>
              <a:t>  This treatment converges to geometric optics for large particles, and to Rayleigh Scattering for small </a:t>
            </a:r>
            <a:r>
              <a:rPr lang="en-US" sz="2400" dirty="0" smtClean="0">
                <a:solidFill>
                  <a:schemeClr val="tx1"/>
                </a:solidFill>
              </a:rPr>
              <a:t>particles, and allows the computation of important optical properties.</a:t>
            </a:r>
            <a:endParaRPr lang="en-US" sz="2400" dirty="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smtClean="0">
                <a:solidFill>
                  <a:schemeClr val="tx1"/>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p:txBody>
      </p:sp>
      <p:grpSp>
        <p:nvGrpSpPr>
          <p:cNvPr id="70" name="Group 69"/>
          <p:cNvGrpSpPr/>
          <p:nvPr/>
        </p:nvGrpSpPr>
        <p:grpSpPr>
          <a:xfrm>
            <a:off x="32711467" y="22860000"/>
            <a:ext cx="6150533" cy="2846758"/>
            <a:chOff x="13308050" y="18533081"/>
            <a:chExt cx="10224379" cy="5073002"/>
          </a:xfrm>
        </p:grpSpPr>
        <p:sp>
          <p:nvSpPr>
            <p:cNvPr id="71" name="Rectangle 70"/>
            <p:cNvSpPr/>
            <p:nvPr/>
          </p:nvSpPr>
          <p:spPr>
            <a:xfrm>
              <a:off x="13308050" y="18533081"/>
              <a:ext cx="10224379" cy="5073002"/>
            </a:xfrm>
            <a:prstGeom prst="rect">
              <a:avLst/>
            </a:prstGeom>
            <a:solidFill>
              <a:schemeClr val="bg1">
                <a:alpha val="60000"/>
              </a:schemeClr>
            </a:solidFill>
            <a:ln>
              <a:solidFill>
                <a:srgbClr val="54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rotWithShape="1">
            <a:blip r:embed="rId21">
              <a:extLst>
                <a:ext uri="{28A0092B-C50C-407E-A947-70E740481C1C}">
                  <a14:useLocalDpi xmlns:a14="http://schemas.microsoft.com/office/drawing/2010/main" val="0"/>
                </a:ext>
              </a:extLst>
            </a:blip>
            <a:srcRect t="-1" b="-4557"/>
            <a:stretch/>
          </p:blipFill>
          <p:spPr>
            <a:xfrm>
              <a:off x="13664947" y="18621199"/>
              <a:ext cx="9805352" cy="4243425"/>
            </a:xfrm>
            <a:prstGeom prst="rect">
              <a:avLst/>
            </a:prstGeom>
            <a:noFill/>
            <a:ln w="25400">
              <a:noFill/>
            </a:ln>
          </p:spPr>
        </p:pic>
        <p:sp>
          <p:nvSpPr>
            <p:cNvPr id="73" name="TextBox 72"/>
            <p:cNvSpPr txBox="1"/>
            <p:nvPr/>
          </p:nvSpPr>
          <p:spPr>
            <a:xfrm>
              <a:off x="13910039" y="22740745"/>
              <a:ext cx="8889317" cy="822700"/>
            </a:xfrm>
            <a:prstGeom prst="rect">
              <a:avLst/>
            </a:prstGeom>
            <a:noFill/>
          </p:spPr>
          <p:txBody>
            <a:bodyPr wrap="square" rtlCol="0">
              <a:spAutoFit/>
            </a:bodyPr>
            <a:lstStyle/>
            <a:p>
              <a:r>
                <a:rPr lang="en-US" sz="2400" b="1" dirty="0" smtClean="0">
                  <a:solidFill>
                    <a:schemeClr val="accent5">
                      <a:lumMod val="50000"/>
                    </a:schemeClr>
                  </a:solidFill>
                </a:rPr>
                <a:t>Coordinate Geometry for Mie Scattering</a:t>
              </a:r>
              <a:endParaRPr lang="en-US" sz="2400" b="1" dirty="0">
                <a:solidFill>
                  <a:schemeClr val="accent5">
                    <a:lumMod val="50000"/>
                  </a:schemeClr>
                </a:solidFill>
              </a:endParaRPr>
            </a:p>
          </p:txBody>
        </p:sp>
      </p:grpSp>
      <p:sp>
        <p:nvSpPr>
          <p:cNvPr id="80" name="Rectangle 79"/>
          <p:cNvSpPr/>
          <p:nvPr/>
        </p:nvSpPr>
        <p:spPr>
          <a:xfrm>
            <a:off x="32479467" y="26129382"/>
            <a:ext cx="10472689" cy="238251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2400" b="1" dirty="0" smtClean="0">
                <a:solidFill>
                  <a:schemeClr val="tx1"/>
                </a:solidFill>
              </a:rPr>
              <a:t>Accurate values of n and k are necessary for using Mie Theory to compute accurate radiative properties of aerosols</a:t>
            </a:r>
            <a:r>
              <a:rPr lang="en-US" sz="2400" dirty="0" smtClean="0">
                <a:solidFill>
                  <a:schemeClr val="tx1"/>
                </a:solidFill>
              </a:rPr>
              <a:t>. A number of methods or “mixing rules” have been developed for computing n and k for internally mixed aerosols which are based on the RI’s of the components.  Comparison of the RI determined through mixing rules to experimental RI values is needed to determine which mixing rules are best for describing the various types of internally mixed particles.</a:t>
            </a:r>
          </a:p>
          <a:p>
            <a:pPr algn="just"/>
            <a:endParaRPr lang="en-US" sz="2400" dirty="0" smtClean="0">
              <a:solidFill>
                <a:srgbClr val="540055"/>
              </a:solidFill>
            </a:endParaRPr>
          </a:p>
          <a:p>
            <a:pPr algn="just"/>
            <a:endParaRPr lang="en-US" sz="2400" dirty="0">
              <a:solidFill>
                <a:srgbClr val="540055"/>
              </a:solidFill>
            </a:endParaRPr>
          </a:p>
        </p:txBody>
      </p:sp>
      <p:sp>
        <p:nvSpPr>
          <p:cNvPr id="83" name="Rectangle 82"/>
          <p:cNvSpPr/>
          <p:nvPr/>
        </p:nvSpPr>
        <p:spPr>
          <a:xfrm>
            <a:off x="32965939" y="18946425"/>
            <a:ext cx="9601200" cy="100584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anose="02020603050405020304" pitchFamily="18" charset="0"/>
                <a:cs typeface="Times New Roman" panose="02020603050405020304" pitchFamily="18" charset="0"/>
              </a:rPr>
              <a:t>COMPARISON TO THEORY</a:t>
            </a:r>
            <a:endParaRPr lang="en-US" sz="6000" dirty="0">
              <a:latin typeface="Times New Roman" panose="02020603050405020304" pitchFamily="18" charset="0"/>
              <a:cs typeface="Times New Roman" panose="02020603050405020304" pitchFamily="18" charset="0"/>
            </a:endParaRPr>
          </a:p>
        </p:txBody>
      </p:sp>
      <p:sp>
        <p:nvSpPr>
          <p:cNvPr id="85" name="Rectangle 84"/>
          <p:cNvSpPr/>
          <p:nvPr/>
        </p:nvSpPr>
        <p:spPr>
          <a:xfrm>
            <a:off x="11471849" y="19033416"/>
            <a:ext cx="9601200" cy="100584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INSTRUMENTATION</a:t>
            </a:r>
            <a:endParaRPr lang="en-US" sz="6600" dirty="0">
              <a:latin typeface="Times New Roman" panose="02020603050405020304" pitchFamily="18" charset="0"/>
              <a:cs typeface="Times New Roman" panose="02020603050405020304" pitchFamily="18" charset="0"/>
            </a:endParaRPr>
          </a:p>
        </p:txBody>
      </p:sp>
      <p:sp>
        <p:nvSpPr>
          <p:cNvPr id="86" name="Rectangle 85"/>
          <p:cNvSpPr/>
          <p:nvPr/>
        </p:nvSpPr>
        <p:spPr>
          <a:xfrm>
            <a:off x="22196321" y="6595707"/>
            <a:ext cx="9601200" cy="100584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AEROSOL GENERATION</a:t>
            </a:r>
            <a:endParaRPr lang="en-US" sz="6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1" name="Rectangle 90"/>
              <p:cNvSpPr/>
              <p:nvPr/>
            </p:nvSpPr>
            <p:spPr>
              <a:xfrm>
                <a:off x="39197693" y="22793095"/>
                <a:ext cx="3411086" cy="305854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smtClean="0">
                    <a:solidFill>
                      <a:schemeClr val="tx1"/>
                    </a:solidFill>
                    <a:latin typeface="Times New Roman" panose="02020603050405020304" pitchFamily="18" charset="0"/>
                    <a:cs typeface="Times New Roman" panose="02020603050405020304" pitchFamily="18" charset="0"/>
                  </a:rPr>
                  <a:t>The refractive index (RI) of the particle is given by the equation:</a:t>
                </a:r>
              </a:p>
              <a:p>
                <a:pPr algn="just"/>
                <a:endParaRPr lang="en-US" sz="2400" dirty="0" smtClean="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cs typeface="Times New Roman" panose="02020603050405020304" pitchFamily="18" charset="0"/>
                        </a:rPr>
                        <m:t>𝑚</m:t>
                      </m:r>
                      <m:r>
                        <a:rPr lang="en-US" sz="3200" b="0" i="1" smtClean="0">
                          <a:solidFill>
                            <a:schemeClr val="tx1"/>
                          </a:solidFill>
                          <a:latin typeface="Cambria Math" panose="02040503050406030204" pitchFamily="18" charset="0"/>
                          <a:cs typeface="Times New Roman" panose="02020603050405020304" pitchFamily="18" charset="0"/>
                        </a:rPr>
                        <m:t>=</m:t>
                      </m:r>
                      <m:r>
                        <a:rPr lang="en-US" sz="3200" b="0" i="1" smtClean="0">
                          <a:solidFill>
                            <a:schemeClr val="tx1"/>
                          </a:solidFill>
                          <a:latin typeface="Cambria Math" panose="02040503050406030204" pitchFamily="18" charset="0"/>
                          <a:cs typeface="Times New Roman" panose="02020603050405020304" pitchFamily="18" charset="0"/>
                        </a:rPr>
                        <m:t>𝑛</m:t>
                      </m:r>
                      <m:r>
                        <a:rPr lang="en-US" sz="3200" b="0" i="1" smtClean="0">
                          <a:solidFill>
                            <a:schemeClr val="tx1"/>
                          </a:solidFill>
                          <a:latin typeface="Cambria Math" panose="02040503050406030204" pitchFamily="18" charset="0"/>
                          <a:cs typeface="Times New Roman" panose="02020603050405020304" pitchFamily="18" charset="0"/>
                        </a:rPr>
                        <m:t>+</m:t>
                      </m:r>
                      <m:r>
                        <a:rPr lang="en-US" sz="3200" b="0" i="1" smtClean="0">
                          <a:solidFill>
                            <a:schemeClr val="tx1"/>
                          </a:solidFill>
                          <a:latin typeface="Cambria Math" panose="02040503050406030204" pitchFamily="18" charset="0"/>
                          <a:cs typeface="Times New Roman" panose="02020603050405020304" pitchFamily="18" charset="0"/>
                        </a:rPr>
                        <m:t>𝑖𝑘</m:t>
                      </m:r>
                    </m:oMath>
                  </m:oMathPara>
                </a14:m>
                <a:endParaRPr lang="en-US" sz="32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91" name="Rectangle 90"/>
              <p:cNvSpPr>
                <a:spLocks noRot="1" noChangeAspect="1" noMove="1" noResize="1" noEditPoints="1" noAdjustHandles="1" noChangeArrowheads="1" noChangeShapeType="1" noTextEdit="1"/>
              </p:cNvSpPr>
              <p:nvPr/>
            </p:nvSpPr>
            <p:spPr>
              <a:xfrm>
                <a:off x="39197693" y="22793095"/>
                <a:ext cx="3411086" cy="3058541"/>
              </a:xfrm>
              <a:prstGeom prst="rect">
                <a:avLst/>
              </a:prstGeom>
              <a:blipFill rotWithShape="0">
                <a:blip r:embed="rId22"/>
                <a:stretch>
                  <a:fillRect l="-2679" t="-1594" r="-2679"/>
                </a:stretch>
              </a:blipFill>
              <a:ln w="25400">
                <a:noFill/>
              </a:ln>
            </p:spPr>
            <p:txBody>
              <a:bodyPr/>
              <a:lstStyle/>
              <a:p>
                <a:r>
                  <a:rPr lang="en-US">
                    <a:noFill/>
                  </a:rPr>
                  <a:t> </a:t>
                </a:r>
              </a:p>
            </p:txBody>
          </p:sp>
        </mc:Fallback>
      </mc:AlternateContent>
      <p:sp>
        <p:nvSpPr>
          <p:cNvPr id="2" name="Rectangle 1"/>
          <p:cNvSpPr/>
          <p:nvPr/>
        </p:nvSpPr>
        <p:spPr>
          <a:xfrm>
            <a:off x="11467960" y="28317485"/>
            <a:ext cx="9204859" cy="368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kern="0" dirty="0">
                <a:solidFill>
                  <a:prstClr val="black"/>
                </a:solidFill>
                <a:latin typeface="Times New Roman" panose="02020603050405020304" pitchFamily="18" charset="0"/>
                <a:cs typeface="Times New Roman" panose="02020603050405020304" pitchFamily="18" charset="0"/>
              </a:rPr>
              <a:t>The schematic for the CRDS experiment is shown </a:t>
            </a:r>
            <a:r>
              <a:rPr lang="en-US" sz="2400" kern="0" dirty="0" smtClean="0">
                <a:solidFill>
                  <a:prstClr val="black"/>
                </a:solidFill>
                <a:latin typeface="Times New Roman" panose="02020603050405020304" pitchFamily="18" charset="0"/>
                <a:cs typeface="Times New Roman" panose="02020603050405020304" pitchFamily="18" charset="0"/>
              </a:rPr>
              <a:t>above. </a:t>
            </a:r>
            <a:r>
              <a:rPr lang="en-US" sz="2400" kern="0" dirty="0">
                <a:solidFill>
                  <a:prstClr val="black"/>
                </a:solidFill>
                <a:latin typeface="Times New Roman" panose="02020603050405020304" pitchFamily="18" charset="0"/>
                <a:cs typeface="Times New Roman" panose="02020603050405020304" pitchFamily="18" charset="0"/>
              </a:rPr>
              <a:t>Mirrors with reflectivity greater than 99.99% form the ends of the sample cell.  The pulsed laser beam (355, 532, or 1064 nm) enters the glass cell through the back of one mirror and is reflected back and forth inside the cell which results in an effective </a:t>
            </a:r>
            <a:r>
              <a:rPr lang="en-US" sz="2400" kern="0" dirty="0" err="1">
                <a:solidFill>
                  <a:prstClr val="black"/>
                </a:solidFill>
                <a:latin typeface="Times New Roman" panose="02020603050405020304" pitchFamily="18" charset="0"/>
                <a:cs typeface="Times New Roman" panose="02020603050405020304" pitchFamily="18" charset="0"/>
              </a:rPr>
              <a:t>pathlength</a:t>
            </a:r>
            <a:r>
              <a:rPr lang="en-US" sz="2400" kern="0" dirty="0">
                <a:solidFill>
                  <a:prstClr val="black"/>
                </a:solidFill>
                <a:latin typeface="Times New Roman" panose="02020603050405020304" pitchFamily="18" charset="0"/>
                <a:cs typeface="Times New Roman" panose="02020603050405020304" pitchFamily="18" charset="0"/>
              </a:rPr>
              <a:t> of several km. The intensity of light that escapes to the detector is recorded as a function of time. Sample air is introduced through the top of the cell with a nitrogen gas purge at the mirrors to keep particles from sticking to the mirrors</a:t>
            </a:r>
            <a:r>
              <a:rPr lang="en-US" sz="2400" kern="0" dirty="0" smtClean="0">
                <a:solidFill>
                  <a:prstClr val="black"/>
                </a:solidFill>
                <a:latin typeface="Times New Roman" panose="02020603050405020304" pitchFamily="18" charset="0"/>
                <a:cs typeface="Times New Roman" panose="02020603050405020304" pitchFamily="18" charset="0"/>
              </a:rPr>
              <a:t>.  A </a:t>
            </a:r>
            <a:r>
              <a:rPr lang="en-US" sz="2400" kern="0" dirty="0" err="1" smtClean="0">
                <a:solidFill>
                  <a:prstClr val="black"/>
                </a:solidFill>
                <a:latin typeface="Times New Roman" panose="02020603050405020304" pitchFamily="18" charset="0"/>
                <a:cs typeface="Times New Roman" panose="02020603050405020304" pitchFamily="18" charset="0"/>
              </a:rPr>
              <a:t>Labview</a:t>
            </a:r>
            <a:r>
              <a:rPr lang="en-US" sz="2400" kern="0" dirty="0" smtClean="0">
                <a:solidFill>
                  <a:prstClr val="black"/>
                </a:solidFill>
                <a:latin typeface="Times New Roman" panose="02020603050405020304" pitchFamily="18" charset="0"/>
                <a:cs typeface="Times New Roman" panose="02020603050405020304" pitchFamily="18" charset="0"/>
              </a:rPr>
              <a:t> program has been written that collects and analyzes data.</a:t>
            </a:r>
            <a:endParaRPr lang="en-US" sz="2400" kern="0" dirty="0">
              <a:solidFill>
                <a:prstClr val="black"/>
              </a:solidFill>
              <a:latin typeface="Times New Roman" panose="02020603050405020304" pitchFamily="18" charset="0"/>
              <a:cs typeface="Times New Roman" panose="02020603050405020304" pitchFamily="18" charset="0"/>
            </a:endParaRPr>
          </a:p>
          <a:p>
            <a:pPr algn="ctr"/>
            <a:endParaRPr lang="en-US" sz="2400" dirty="0"/>
          </a:p>
        </p:txBody>
      </p:sp>
      <p:grpSp>
        <p:nvGrpSpPr>
          <p:cNvPr id="25" name="Group 24"/>
          <p:cNvGrpSpPr/>
          <p:nvPr/>
        </p:nvGrpSpPr>
        <p:grpSpPr>
          <a:xfrm>
            <a:off x="21655122" y="20317276"/>
            <a:ext cx="10144538" cy="3971474"/>
            <a:chOff x="21655122" y="20317276"/>
            <a:chExt cx="10144538" cy="3971474"/>
          </a:xfrm>
        </p:grpSpPr>
        <p:pic>
          <p:nvPicPr>
            <p:cNvPr id="102" name="Picture 22"/>
            <p:cNvPicPr>
              <a:picLocks noChangeAspect="1" noChangeArrowheads="1"/>
            </p:cNvPicPr>
            <p:nvPr/>
          </p:nvPicPr>
          <p:blipFill>
            <a:blip r:embed="rId23" cstate="print"/>
            <a:srcRect/>
            <a:stretch>
              <a:fillRect/>
            </a:stretch>
          </p:blipFill>
          <p:spPr bwMode="auto">
            <a:xfrm>
              <a:off x="27306636" y="20317276"/>
              <a:ext cx="4493024" cy="3704774"/>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17" name="Rectangle 16"/>
                <p:cNvSpPr/>
                <p:nvPr/>
              </p:nvSpPr>
              <p:spPr>
                <a:xfrm>
                  <a:off x="21655122" y="20325240"/>
                  <a:ext cx="5643528" cy="39635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just"/>
                  <a:r>
                    <a:rPr lang="en-US" sz="2400" dirty="0" smtClean="0">
                      <a:latin typeface="Times New Roman" panose="02020603050405020304" pitchFamily="18" charset="0"/>
                      <a:cs typeface="Times New Roman" panose="02020603050405020304" pitchFamily="18" charset="0"/>
                    </a:rPr>
                    <a:t>The intensity as a function of time measured in an empty cavity is given by:</a:t>
                  </a:r>
                </a:p>
                <a:p>
                  <a:pPr algn="just"/>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𝐼</m:t>
                        </m:r>
                        <m:d>
                          <m:dPr>
                            <m:ctrlPr>
                              <a:rPr lang="en-US" sz="2800" i="1">
                                <a:latin typeface="Cambria Math" panose="02040503050406030204" pitchFamily="18" charset="0"/>
                              </a:rPr>
                            </m:ctrlPr>
                          </m:dPr>
                          <m:e>
                            <m:r>
                              <a:rPr lang="en-US" sz="2800" i="1">
                                <a:latin typeface="Cambria Math" panose="02040503050406030204" pitchFamily="18" charset="0"/>
                              </a:rPr>
                              <m:t>𝑡</m:t>
                            </m:r>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0</m:t>
                            </m:r>
                          </m:sub>
                        </m:sSub>
                        <m:r>
                          <m:rPr>
                            <m:sty m:val="p"/>
                          </m:rPr>
                          <a:rPr lang="en-US" sz="2800">
                            <a:latin typeface="Cambria Math" panose="02040503050406030204" pitchFamily="18" charset="0"/>
                          </a:rPr>
                          <m:t>exp</m:t>
                        </m:r>
                        <m:r>
                          <a:rPr lang="en-US" sz="2800" i="1">
                            <a:latin typeface="Cambria Math" panose="02040503050406030204" pitchFamily="18" charset="0"/>
                          </a:rPr>
                          <m:t>⁡</m:t>
                        </m:r>
                        <m:d>
                          <m:dPr>
                            <m:ctrlPr>
                              <a:rPr lang="en-US" sz="2800" i="1">
                                <a:latin typeface="Cambria Math" panose="02040503050406030204" pitchFamily="18" charset="0"/>
                              </a:rPr>
                            </m:ctrlPr>
                          </m:dPr>
                          <m:e>
                            <m:box>
                              <m:boxPr>
                                <m:ctrlPr>
                                  <a:rPr lang="en-US" sz="2800" i="1">
                                    <a:latin typeface="Cambria Math" panose="02040503050406030204" pitchFamily="18" charset="0"/>
                                  </a:rPr>
                                </m:ctrlPr>
                              </m:boxPr>
                              <m:e>
                                <m:argPr>
                                  <m:argSz m:val="-1"/>
                                </m:argPr>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𝑡</m:t>
                                    </m:r>
                                  </m:num>
                                  <m:den>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𝜏</m:t>
                                        </m:r>
                                      </m:e>
                                      <m:sub>
                                        <m:r>
                                          <a:rPr lang="en-US" sz="2800" i="1">
                                            <a:latin typeface="Cambria Math" panose="02040503050406030204" pitchFamily="18" charset="0"/>
                                          </a:rPr>
                                          <m:t>0</m:t>
                                        </m:r>
                                      </m:sub>
                                    </m:sSub>
                                  </m:den>
                                </m:f>
                              </m:e>
                            </m:box>
                          </m:e>
                        </m:d>
                      </m:oMath>
                    </m:oMathPara>
                  </a14:m>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Linearizing the data allows the ring-down time to be obtained from the slope:</a:t>
                  </a:r>
                  <a:endParaRPr lang="en-US" sz="280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𝐼</m:t>
                                </m:r>
                              </m:e>
                            </m:d>
                          </m:e>
                        </m:func>
                        <m:r>
                          <a:rPr lang="en-US" sz="2800" b="0" i="1" smtClean="0">
                            <a:latin typeface="Cambria Math" panose="02040503050406030204" pitchFamily="18" charset="0"/>
                          </a:rPr>
                          <m:t>=</m:t>
                        </m:r>
                        <m:box>
                          <m:boxPr>
                            <m:ctrlPr>
                              <a:rPr lang="en-US" sz="2800" b="0" i="1" smtClean="0">
                                <a:latin typeface="Cambria Math" panose="02040503050406030204" pitchFamily="18" charset="0"/>
                              </a:rPr>
                            </m:ctrlPr>
                          </m:boxPr>
                          <m:e>
                            <m:argPr>
                              <m:argSz m:val="-1"/>
                            </m:argP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𝜏</m:t>
                                    </m:r>
                                  </m:e>
                                  <m:sub>
                                    <m:r>
                                      <a:rPr lang="en-US" sz="2800" b="0" i="1" smtClean="0">
                                        <a:latin typeface="Cambria Math" panose="02040503050406030204" pitchFamily="18" charset="0"/>
                                      </a:rPr>
                                      <m:t>0</m:t>
                                    </m:r>
                                  </m:sub>
                                </m:sSub>
                              </m:den>
                            </m:f>
                            <m:r>
                              <a:rPr lang="en-US" sz="2800" b="0" i="1" smtClean="0">
                                <a:latin typeface="Cambria Math" panose="02040503050406030204" pitchFamily="18" charset="0"/>
                              </a:rPr>
                              <m:t>𝑡</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ln</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e>
                        </m:box>
                      </m:oMath>
                    </m:oMathPara>
                  </a14:m>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When an absorbing (or scattering) sample is present, the value of  the adjusted ring-down time can be obtained in a similar manner.</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21655122" y="20325240"/>
                  <a:ext cx="5643528" cy="3963510"/>
                </a:xfrm>
                <a:prstGeom prst="rect">
                  <a:avLst/>
                </a:prstGeom>
                <a:blipFill rotWithShape="0">
                  <a:blip r:embed="rId24"/>
                  <a:stretch>
                    <a:fillRect l="-1620" t="-1231" r="-1728" b="-615"/>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Rectangle 29"/>
              <p:cNvSpPr/>
              <p:nvPr/>
            </p:nvSpPr>
            <p:spPr>
              <a:xfrm>
                <a:off x="24061090" y="26178929"/>
                <a:ext cx="3514848" cy="903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panose="02040503050406030204" pitchFamily="18" charset="0"/>
                              <a:cs typeface="Times New Roman"/>
                            </a:rPr>
                          </m:ctrlPr>
                        </m:sSubPr>
                        <m:e>
                          <m:r>
                            <a:rPr lang="en-US" sz="2400" i="1">
                              <a:solidFill>
                                <a:prstClr val="black"/>
                              </a:solidFill>
                              <a:latin typeface="Cambria Math" panose="02040503050406030204" pitchFamily="18" charset="0"/>
                              <a:ea typeface="Cambria Math" panose="02040503050406030204" pitchFamily="18" charset="0"/>
                              <a:cs typeface="Times New Roman"/>
                            </a:rPr>
                            <m:t>𝛼</m:t>
                          </m:r>
                        </m:e>
                        <m:sub>
                          <m:r>
                            <a:rPr lang="en-US" sz="2400" i="1">
                              <a:solidFill>
                                <a:prstClr val="black"/>
                              </a:solidFill>
                              <a:latin typeface="Cambria Math" panose="02040503050406030204" pitchFamily="18" charset="0"/>
                              <a:cs typeface="Times New Roman"/>
                            </a:rPr>
                            <m:t>𝑒𝑥𝑡</m:t>
                          </m:r>
                        </m:sub>
                      </m:sSub>
                      <m:r>
                        <a:rPr lang="en-US" sz="2400" i="1">
                          <a:solidFill>
                            <a:prstClr val="black"/>
                          </a:solidFill>
                          <a:latin typeface="Cambria Math" panose="02040503050406030204" pitchFamily="18" charset="0"/>
                          <a:cs typeface="Times New Roman"/>
                        </a:rPr>
                        <m:t>=</m:t>
                      </m:r>
                      <m:sSub>
                        <m:sSubPr>
                          <m:ctrlPr>
                            <a:rPr lang="en-US" sz="2400" i="1">
                              <a:solidFill>
                                <a:prstClr val="black"/>
                              </a:solidFill>
                              <a:latin typeface="Cambria Math" panose="02040503050406030204" pitchFamily="18" charset="0"/>
                              <a:cs typeface="Times New Roman"/>
                            </a:rPr>
                          </m:ctrlPr>
                        </m:sSubPr>
                        <m:e>
                          <m:r>
                            <a:rPr lang="en-US" sz="2400" i="1">
                              <a:solidFill>
                                <a:prstClr val="black"/>
                              </a:solidFill>
                              <a:latin typeface="Cambria Math" panose="02040503050406030204" pitchFamily="18" charset="0"/>
                              <a:ea typeface="Cambria Math" panose="02040503050406030204" pitchFamily="18" charset="0"/>
                              <a:cs typeface="Times New Roman"/>
                            </a:rPr>
                            <m:t>𝛼</m:t>
                          </m:r>
                        </m:e>
                        <m:sub>
                          <m:r>
                            <a:rPr lang="en-US" sz="2400" i="1">
                              <a:solidFill>
                                <a:prstClr val="black"/>
                              </a:solidFill>
                              <a:latin typeface="Cambria Math" panose="02040503050406030204" pitchFamily="18" charset="0"/>
                              <a:cs typeface="Times New Roman"/>
                            </a:rPr>
                            <m:t>𝑎𝑏𝑠</m:t>
                          </m:r>
                        </m:sub>
                      </m:sSub>
                      <m:r>
                        <a:rPr lang="en-US" sz="2400" i="1">
                          <a:solidFill>
                            <a:prstClr val="black"/>
                          </a:solidFill>
                          <a:latin typeface="Cambria Math" panose="02040503050406030204" pitchFamily="18" charset="0"/>
                          <a:cs typeface="Times New Roman"/>
                        </a:rPr>
                        <m:t>+</m:t>
                      </m:r>
                      <m:sSub>
                        <m:sSubPr>
                          <m:ctrlPr>
                            <a:rPr lang="en-US" sz="2400" i="1">
                              <a:solidFill>
                                <a:prstClr val="black"/>
                              </a:solidFill>
                              <a:latin typeface="Cambria Math" panose="02040503050406030204" pitchFamily="18" charset="0"/>
                              <a:cs typeface="Times New Roman"/>
                            </a:rPr>
                          </m:ctrlPr>
                        </m:sSubPr>
                        <m:e>
                          <m:r>
                            <a:rPr lang="en-US" sz="2400" i="1">
                              <a:solidFill>
                                <a:prstClr val="black"/>
                              </a:solidFill>
                              <a:latin typeface="Cambria Math" panose="02040503050406030204" pitchFamily="18" charset="0"/>
                              <a:ea typeface="Cambria Math" panose="02040503050406030204" pitchFamily="18" charset="0"/>
                              <a:cs typeface="Times New Roman"/>
                            </a:rPr>
                            <m:t>𝛼</m:t>
                          </m:r>
                        </m:e>
                        <m:sub>
                          <m:r>
                            <a:rPr lang="en-US" sz="2400" i="1">
                              <a:solidFill>
                                <a:prstClr val="black"/>
                              </a:solidFill>
                              <a:latin typeface="Cambria Math" panose="02040503050406030204" pitchFamily="18" charset="0"/>
                              <a:cs typeface="Times New Roman"/>
                            </a:rPr>
                            <m:t>𝑠𝑐𝑎𝑡</m:t>
                          </m:r>
                        </m:sub>
                      </m:sSub>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24061090" y="26178929"/>
                <a:ext cx="3514848" cy="903097"/>
              </a:xfrm>
              <a:prstGeom prst="rect">
                <a:avLst/>
              </a:prstGeom>
              <a:blipFill rotWithShape="0">
                <a:blip r:embed="rId25"/>
                <a:stretch>
                  <a:fillRect/>
                </a:stretch>
              </a:blipFill>
              <a:ln>
                <a:noFill/>
              </a:ln>
            </p:spPr>
            <p:txBody>
              <a:bodyPr/>
              <a:lstStyle/>
              <a:p>
                <a:r>
                  <a:rPr lang="en-US">
                    <a:noFill/>
                  </a:rPr>
                  <a:t> </a:t>
                </a:r>
              </a:p>
            </p:txBody>
          </p:sp>
        </mc:Fallback>
      </mc:AlternateContent>
      <p:cxnSp>
        <p:nvCxnSpPr>
          <p:cNvPr id="39" name="Straight Arrow Connector 38"/>
          <p:cNvCxnSpPr/>
          <p:nvPr/>
        </p:nvCxnSpPr>
        <p:spPr>
          <a:xfrm flipV="1">
            <a:off x="24825611" y="26098500"/>
            <a:ext cx="510889" cy="45436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7" name="Rectangle 46"/>
          <p:cNvSpPr/>
          <p:nvPr/>
        </p:nvSpPr>
        <p:spPr>
          <a:xfrm>
            <a:off x="40913452" y="23868753"/>
            <a:ext cx="1972646" cy="55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5">
                    <a:lumMod val="50000"/>
                  </a:schemeClr>
                </a:solidFill>
              </a:rPr>
              <a:t>Absorption Component</a:t>
            </a:r>
            <a:endParaRPr lang="en-US" sz="2200" dirty="0">
              <a:solidFill>
                <a:schemeClr val="accent5">
                  <a:lumMod val="50000"/>
                </a:schemeClr>
              </a:solidFill>
            </a:endParaRPr>
          </a:p>
        </p:txBody>
      </p:sp>
      <p:sp>
        <p:nvSpPr>
          <p:cNvPr id="104" name="Rectangle 103"/>
          <p:cNvSpPr/>
          <p:nvPr/>
        </p:nvSpPr>
        <p:spPr>
          <a:xfrm>
            <a:off x="39194251" y="25517993"/>
            <a:ext cx="1972646" cy="418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5">
                    <a:lumMod val="50000"/>
                  </a:schemeClr>
                </a:solidFill>
              </a:rPr>
              <a:t>Scattering Component</a:t>
            </a:r>
            <a:endParaRPr lang="en-US" sz="2200" dirty="0">
              <a:solidFill>
                <a:schemeClr val="accent5">
                  <a:lumMod val="50000"/>
                </a:schemeClr>
              </a:solidFill>
            </a:endParaRPr>
          </a:p>
        </p:txBody>
      </p:sp>
      <p:cxnSp>
        <p:nvCxnSpPr>
          <p:cNvPr id="49" name="Straight Arrow Connector 48"/>
          <p:cNvCxnSpPr/>
          <p:nvPr/>
        </p:nvCxnSpPr>
        <p:spPr>
          <a:xfrm flipV="1">
            <a:off x="40523886" y="25089566"/>
            <a:ext cx="333828" cy="34834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05" name="Straight Arrow Connector 104"/>
          <p:cNvCxnSpPr/>
          <p:nvPr/>
        </p:nvCxnSpPr>
        <p:spPr>
          <a:xfrm flipH="1">
            <a:off x="41875515" y="24479966"/>
            <a:ext cx="259456" cy="26846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09" name="Rectangle 108"/>
          <p:cNvSpPr/>
          <p:nvPr/>
        </p:nvSpPr>
        <p:spPr>
          <a:xfrm>
            <a:off x="32918400" y="28803600"/>
            <a:ext cx="9601200" cy="7309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t>1.  Use </a:t>
            </a:r>
            <a:r>
              <a:rPr lang="en-US" sz="2400" dirty="0" smtClean="0"/>
              <a:t>CRDS to measure </a:t>
            </a:r>
            <a:r>
              <a:rPr lang="en-US" sz="2400" dirty="0" err="1" smtClean="0"/>
              <a:t>Q</a:t>
            </a:r>
            <a:r>
              <a:rPr lang="en-US" sz="2400" baseline="-25000" dirty="0" err="1" smtClean="0"/>
              <a:t>ext</a:t>
            </a:r>
            <a:r>
              <a:rPr lang="en-US" sz="2400" dirty="0" smtClean="0"/>
              <a:t> values for various sizes of particle.</a:t>
            </a:r>
            <a:endParaRPr lang="en-US" sz="2400" dirty="0"/>
          </a:p>
        </p:txBody>
      </p:sp>
      <p:sp>
        <p:nvSpPr>
          <p:cNvPr id="110" name="Rectangle 109"/>
          <p:cNvSpPr/>
          <p:nvPr/>
        </p:nvSpPr>
        <p:spPr>
          <a:xfrm>
            <a:off x="32918400" y="29783643"/>
            <a:ext cx="9601200" cy="7309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smtClean="0"/>
              <a:t>2.  Using Mie Scattering Theory, determine the best index of refraction values by fitting the data to computed values of </a:t>
            </a:r>
            <a:r>
              <a:rPr lang="en-US" sz="2400" dirty="0" err="1" smtClean="0"/>
              <a:t>Q</a:t>
            </a:r>
            <a:r>
              <a:rPr lang="en-US" sz="2400" baseline="-25000" dirty="0" err="1" smtClean="0"/>
              <a:t>ext</a:t>
            </a:r>
            <a:endParaRPr lang="en-US" sz="2400" dirty="0"/>
          </a:p>
        </p:txBody>
      </p:sp>
      <p:sp>
        <p:nvSpPr>
          <p:cNvPr id="111" name="Rectangle 110"/>
          <p:cNvSpPr/>
          <p:nvPr/>
        </p:nvSpPr>
        <p:spPr>
          <a:xfrm>
            <a:off x="32918400" y="30750869"/>
            <a:ext cx="9601200" cy="7309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smtClean="0"/>
              <a:t>3.  Compare n and k values to various mixing rules and determine the most appropriate mixing rules for the type of particle.</a:t>
            </a:r>
            <a:endParaRPr lang="en-US" sz="2400" dirty="0"/>
          </a:p>
        </p:txBody>
      </p:sp>
      <p:pic>
        <p:nvPicPr>
          <p:cNvPr id="36" name="Picture 35"/>
          <p:cNvPicPr>
            <a:picLocks noChangeAspect="1"/>
          </p:cNvPicPr>
          <p:nvPr/>
        </p:nvPicPr>
        <p:blipFill>
          <a:blip r:embed="rId26"/>
          <a:stretch>
            <a:fillRect/>
          </a:stretch>
        </p:blipFill>
        <p:spPr>
          <a:xfrm>
            <a:off x="11562626" y="10637913"/>
            <a:ext cx="3018942" cy="768091"/>
          </a:xfrm>
          <a:prstGeom prst="rect">
            <a:avLst/>
          </a:prstGeom>
        </p:spPr>
      </p:pic>
      <p:sp>
        <p:nvSpPr>
          <p:cNvPr id="37" name="Rectangle 36"/>
          <p:cNvSpPr/>
          <p:nvPr/>
        </p:nvSpPr>
        <p:spPr>
          <a:xfrm>
            <a:off x="15493198" y="10268611"/>
            <a:ext cx="6433681" cy="1718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en-US" sz="2200" dirty="0">
                <a:solidFill>
                  <a:prstClr val="black"/>
                </a:solidFill>
                <a:latin typeface="Times New Roman" panose="02020603050405020304" pitchFamily="18" charset="0"/>
                <a:cs typeface="Times New Roman" panose="02020603050405020304" pitchFamily="18" charset="0"/>
              </a:rPr>
              <a:t>The neutralizer </a:t>
            </a:r>
            <a:r>
              <a:rPr lang="en-US" sz="2200" dirty="0" smtClean="0">
                <a:solidFill>
                  <a:prstClr val="black"/>
                </a:solidFill>
                <a:latin typeface="Times New Roman" panose="02020603050405020304" pitchFamily="18" charset="0"/>
                <a:cs typeface="Times New Roman" panose="02020603050405020304" pitchFamily="18" charset="0"/>
              </a:rPr>
              <a:t>uses </a:t>
            </a:r>
            <a:r>
              <a:rPr lang="en-US" sz="2200" dirty="0" err="1">
                <a:solidFill>
                  <a:prstClr val="black"/>
                </a:solidFill>
                <a:latin typeface="Times New Roman" panose="02020603050405020304" pitchFamily="18" charset="0"/>
                <a:cs typeface="Times New Roman" panose="02020603050405020304" pitchFamily="18" charset="0"/>
              </a:rPr>
              <a:t>StaticMaster</a:t>
            </a:r>
            <a:r>
              <a:rPr lang="en-US" sz="2200" dirty="0">
                <a:solidFill>
                  <a:prstClr val="black"/>
                </a:solidFill>
                <a:latin typeface="Times New Roman" panose="02020603050405020304" pitchFamily="18" charset="0"/>
                <a:cs typeface="Times New Roman" panose="02020603050405020304" pitchFamily="18" charset="0"/>
              </a:rPr>
              <a:t> Polonium sources to neutralize the particles.</a:t>
            </a:r>
          </a:p>
          <a:p>
            <a:pPr marL="342900" lvl="0" indent="-342900" algn="just">
              <a:buFont typeface="Arial" panose="020B0604020202020204" pitchFamily="34" charset="0"/>
              <a:buChar char="•"/>
            </a:pPr>
            <a:r>
              <a:rPr lang="en-US" sz="2200" dirty="0">
                <a:solidFill>
                  <a:prstClr val="black"/>
                </a:solidFill>
                <a:latin typeface="Times New Roman" panose="02020603050405020304" pitchFamily="18" charset="0"/>
                <a:cs typeface="Times New Roman" panose="02020603050405020304" pitchFamily="18" charset="0"/>
              </a:rPr>
              <a:t>Particles must be neutralized to ensure that they do not stick to the tubing and walls of the chamber.</a:t>
            </a:r>
          </a:p>
          <a:p>
            <a:pPr algn="ctr"/>
            <a:endParaRPr lang="en-US" sz="2200" dirty="0"/>
          </a:p>
        </p:txBody>
      </p:sp>
      <p:pic>
        <p:nvPicPr>
          <p:cNvPr id="44" name="Picture 43"/>
          <p:cNvPicPr>
            <a:picLocks noChangeAspect="1"/>
          </p:cNvPicPr>
          <p:nvPr/>
        </p:nvPicPr>
        <p:blipFill rotWithShape="1">
          <a:blip r:embed="rId27"/>
          <a:srcRect t="9177" r="16127" b="6154"/>
          <a:stretch/>
        </p:blipFill>
        <p:spPr>
          <a:xfrm>
            <a:off x="15973337" y="25134354"/>
            <a:ext cx="5072807" cy="2879137"/>
          </a:xfrm>
          <a:prstGeom prst="rect">
            <a:avLst/>
          </a:prstGeom>
        </p:spPr>
      </p:pic>
      <p:grpSp>
        <p:nvGrpSpPr>
          <p:cNvPr id="82" name="Group 81"/>
          <p:cNvGrpSpPr/>
          <p:nvPr/>
        </p:nvGrpSpPr>
        <p:grpSpPr>
          <a:xfrm>
            <a:off x="31977565" y="6595707"/>
            <a:ext cx="10490956" cy="4036031"/>
            <a:chOff x="31609544" y="6060469"/>
            <a:chExt cx="10490956" cy="4036031"/>
          </a:xfrm>
        </p:grpSpPr>
        <p:sp>
          <p:nvSpPr>
            <p:cNvPr id="56" name="Oval 55"/>
            <p:cNvSpPr/>
            <p:nvPr/>
          </p:nvSpPr>
          <p:spPr>
            <a:xfrm>
              <a:off x="37200155" y="6808005"/>
              <a:ext cx="1554480" cy="1554480"/>
            </a:xfrm>
            <a:prstGeom prst="ellipse">
              <a:avLst/>
            </a:prstGeom>
            <a:solidFill>
              <a:schemeClr val="accent5">
                <a:alpha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 name="Oval 57"/>
            <p:cNvSpPr/>
            <p:nvPr/>
          </p:nvSpPr>
          <p:spPr>
            <a:xfrm>
              <a:off x="41510527" y="7328184"/>
              <a:ext cx="548640" cy="5486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Oval 54"/>
            <p:cNvSpPr/>
            <p:nvPr/>
          </p:nvSpPr>
          <p:spPr>
            <a:xfrm>
              <a:off x="37687547" y="7287628"/>
              <a:ext cx="548640" cy="5486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Oval 58"/>
            <p:cNvSpPr/>
            <p:nvPr/>
          </p:nvSpPr>
          <p:spPr>
            <a:xfrm>
              <a:off x="37200155" y="6808005"/>
              <a:ext cx="1554480" cy="1554480"/>
            </a:xfrm>
            <a:prstGeom prst="ellipse">
              <a:avLst/>
            </a:prstGeom>
            <a:solidFill>
              <a:schemeClr val="accent5">
                <a:alpha val="2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0" name="Oval 59"/>
            <p:cNvSpPr/>
            <p:nvPr/>
          </p:nvSpPr>
          <p:spPr>
            <a:xfrm>
              <a:off x="39657828" y="7066433"/>
              <a:ext cx="1097280" cy="1097280"/>
            </a:xfrm>
            <a:prstGeom prst="ellipse">
              <a:avLst/>
            </a:prstGeom>
            <a:solidFill>
              <a:schemeClr val="accent5">
                <a:alpha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1" name="Oval 60"/>
            <p:cNvSpPr/>
            <p:nvPr/>
          </p:nvSpPr>
          <p:spPr>
            <a:xfrm>
              <a:off x="39947347" y="7338444"/>
              <a:ext cx="548640" cy="5486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39652128" y="7063692"/>
              <a:ext cx="1097280" cy="1097280"/>
            </a:xfrm>
            <a:prstGeom prst="ellipse">
              <a:avLst/>
            </a:prstGeom>
            <a:solidFill>
              <a:schemeClr val="accent5">
                <a:alpha val="1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4" name="Rectangle 53"/>
            <p:cNvSpPr/>
            <p:nvPr/>
          </p:nvSpPr>
          <p:spPr>
            <a:xfrm>
              <a:off x="31609544" y="6060469"/>
              <a:ext cx="5300155" cy="321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Single-Component Aerosols</a:t>
              </a:r>
            </a:p>
            <a:p>
              <a:pPr algn="just"/>
              <a:r>
                <a:rPr lang="en-US" sz="2200" dirty="0" smtClean="0">
                  <a:solidFill>
                    <a:schemeClr val="tx1"/>
                  </a:solidFill>
                  <a:latin typeface="Lucida Sans" panose="020B0602040502020204" pitchFamily="34"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NIST </a:t>
              </a:r>
              <a:r>
                <a:rPr lang="en-US" sz="2200" dirty="0" smtClean="0">
                  <a:solidFill>
                    <a:schemeClr val="tx1"/>
                  </a:solidFill>
                  <a:latin typeface="Times New Roman" panose="02020603050405020304" pitchFamily="18" charset="0"/>
                  <a:cs typeface="Times New Roman" panose="02020603050405020304" pitchFamily="18" charset="0"/>
                </a:rPr>
                <a:t>traceable polystyrene </a:t>
              </a:r>
              <a:r>
                <a:rPr lang="en-US" sz="2200" dirty="0" smtClean="0">
                  <a:solidFill>
                    <a:schemeClr val="tx1"/>
                  </a:solidFill>
                  <a:latin typeface="Times New Roman" panose="02020603050405020304" pitchFamily="18" charset="0"/>
                  <a:cs typeface="Times New Roman" panose="02020603050405020304" pitchFamily="18" charset="0"/>
                </a:rPr>
                <a:t>spheres of various sizes and colors</a:t>
              </a:r>
            </a:p>
            <a:p>
              <a:pPr algn="just"/>
              <a:r>
                <a:rPr lang="en-US" sz="2200" dirty="0">
                  <a:solidFill>
                    <a:schemeClr val="tx1"/>
                  </a:solidFill>
                  <a:latin typeface="Lucida Sans" panose="020B0602040502020204" pitchFamily="34"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Particles made from a single water soluble component. Both absorbing and scattering particles can be made by this method, and size can be adjusted through solution concentration.</a:t>
              </a:r>
              <a:endParaRPr lang="en-US" sz="2200" dirty="0" smtClean="0">
                <a:solidFill>
                  <a:schemeClr val="tx1"/>
                </a:solidFill>
                <a:latin typeface="Times New Roman" panose="02020603050405020304" pitchFamily="18" charset="0"/>
                <a:cs typeface="Times New Roman" panose="02020603050405020304" pitchFamily="18" charset="0"/>
              </a:endParaRPr>
            </a:p>
          </p:txBody>
        </p:sp>
        <p:sp>
          <p:nvSpPr>
            <p:cNvPr id="107" name="Oval 106"/>
            <p:cNvSpPr/>
            <p:nvPr/>
          </p:nvSpPr>
          <p:spPr>
            <a:xfrm>
              <a:off x="37225887" y="8542020"/>
              <a:ext cx="1554480" cy="1554480"/>
            </a:xfrm>
            <a:prstGeom prst="ellipse">
              <a:avLst/>
            </a:prstGeom>
            <a:solidFill>
              <a:schemeClr val="accent5">
                <a:alpha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8" name="Oval 107"/>
            <p:cNvSpPr/>
            <p:nvPr/>
          </p:nvSpPr>
          <p:spPr>
            <a:xfrm>
              <a:off x="41514045" y="9094518"/>
              <a:ext cx="585401" cy="5711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Oval 112"/>
            <p:cNvSpPr/>
            <p:nvPr/>
          </p:nvSpPr>
          <p:spPr>
            <a:xfrm>
              <a:off x="37225887" y="8542020"/>
              <a:ext cx="1554480" cy="1554480"/>
            </a:xfrm>
            <a:prstGeom prst="ellipse">
              <a:avLst/>
            </a:prstGeom>
            <a:solidFill>
              <a:schemeClr val="accent5">
                <a:alpha val="2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4" name="Oval 113"/>
            <p:cNvSpPr/>
            <p:nvPr/>
          </p:nvSpPr>
          <p:spPr>
            <a:xfrm>
              <a:off x="39706511" y="8814494"/>
              <a:ext cx="1097280" cy="1097280"/>
            </a:xfrm>
            <a:prstGeom prst="ellipse">
              <a:avLst/>
            </a:prstGeom>
            <a:solidFill>
              <a:schemeClr val="accent5">
                <a:alpha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6" name="Oval 115"/>
            <p:cNvSpPr/>
            <p:nvPr/>
          </p:nvSpPr>
          <p:spPr>
            <a:xfrm>
              <a:off x="39691997" y="8805271"/>
              <a:ext cx="1097280" cy="1097280"/>
            </a:xfrm>
            <a:prstGeom prst="ellipse">
              <a:avLst/>
            </a:prstGeom>
            <a:solidFill>
              <a:schemeClr val="accent5">
                <a:alpha val="1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7" name="Oval 116"/>
            <p:cNvSpPr/>
            <p:nvPr/>
          </p:nvSpPr>
          <p:spPr>
            <a:xfrm flipH="1">
              <a:off x="37422290" y="9276246"/>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8" name="Oval 117"/>
            <p:cNvSpPr/>
            <p:nvPr/>
          </p:nvSpPr>
          <p:spPr>
            <a:xfrm flipH="1">
              <a:off x="37987703" y="9703076"/>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9" name="Oval 118"/>
            <p:cNvSpPr/>
            <p:nvPr/>
          </p:nvSpPr>
          <p:spPr>
            <a:xfrm flipH="1">
              <a:off x="37561370" y="982170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0" name="Oval 119"/>
            <p:cNvSpPr/>
            <p:nvPr/>
          </p:nvSpPr>
          <p:spPr>
            <a:xfrm flipH="1">
              <a:off x="38399998" y="912213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1" name="Oval 120"/>
            <p:cNvSpPr/>
            <p:nvPr/>
          </p:nvSpPr>
          <p:spPr>
            <a:xfrm flipH="1">
              <a:off x="38043140" y="878401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2" name="Oval 121"/>
            <p:cNvSpPr/>
            <p:nvPr/>
          </p:nvSpPr>
          <p:spPr>
            <a:xfrm flipH="1">
              <a:off x="38271913" y="955934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4" name="Oval 123"/>
            <p:cNvSpPr/>
            <p:nvPr/>
          </p:nvSpPr>
          <p:spPr>
            <a:xfrm flipH="1">
              <a:off x="37875115" y="903886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5" name="Oval 124"/>
            <p:cNvSpPr/>
            <p:nvPr/>
          </p:nvSpPr>
          <p:spPr>
            <a:xfrm flipH="1">
              <a:off x="37761388" y="936248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6" name="Oval 125"/>
            <p:cNvSpPr/>
            <p:nvPr/>
          </p:nvSpPr>
          <p:spPr>
            <a:xfrm flipH="1">
              <a:off x="38327391" y="8713841"/>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7" name="Oval 126"/>
            <p:cNvSpPr/>
            <p:nvPr/>
          </p:nvSpPr>
          <p:spPr>
            <a:xfrm flipH="1">
              <a:off x="38080915" y="929503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8" name="Oval 127"/>
            <p:cNvSpPr/>
            <p:nvPr/>
          </p:nvSpPr>
          <p:spPr>
            <a:xfrm flipH="1">
              <a:off x="37652336" y="8809379"/>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9" name="Oval 128"/>
            <p:cNvSpPr/>
            <p:nvPr/>
          </p:nvSpPr>
          <p:spPr>
            <a:xfrm flipH="1">
              <a:off x="39964181" y="919071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1" name="Oval 130"/>
            <p:cNvSpPr/>
            <p:nvPr/>
          </p:nvSpPr>
          <p:spPr>
            <a:xfrm flipH="1">
              <a:off x="39787386" y="949551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2" name="Oval 131"/>
            <p:cNvSpPr/>
            <p:nvPr/>
          </p:nvSpPr>
          <p:spPr>
            <a:xfrm flipH="1">
              <a:off x="40188123" y="924160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3" name="Oval 132"/>
            <p:cNvSpPr/>
            <p:nvPr/>
          </p:nvSpPr>
          <p:spPr>
            <a:xfrm flipH="1">
              <a:off x="40256703" y="889986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4" name="Oval 133"/>
            <p:cNvSpPr/>
            <p:nvPr/>
          </p:nvSpPr>
          <p:spPr>
            <a:xfrm flipH="1">
              <a:off x="40573787" y="920671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5" name="Oval 134"/>
            <p:cNvSpPr/>
            <p:nvPr/>
          </p:nvSpPr>
          <p:spPr>
            <a:xfrm flipH="1">
              <a:off x="40405551" y="936711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6" name="Oval 135"/>
            <p:cNvSpPr/>
            <p:nvPr/>
          </p:nvSpPr>
          <p:spPr>
            <a:xfrm flipH="1">
              <a:off x="39980950" y="8931626"/>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8" name="Oval 137"/>
            <p:cNvSpPr/>
            <p:nvPr/>
          </p:nvSpPr>
          <p:spPr>
            <a:xfrm flipH="1">
              <a:off x="40118110" y="953362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9" name="Oval 138"/>
            <p:cNvSpPr/>
            <p:nvPr/>
          </p:nvSpPr>
          <p:spPr>
            <a:xfrm flipH="1">
              <a:off x="40246516" y="973802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0" name="Oval 139"/>
            <p:cNvSpPr/>
            <p:nvPr/>
          </p:nvSpPr>
          <p:spPr>
            <a:xfrm flipH="1">
              <a:off x="40398222" y="959028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1" name="Oval 140"/>
            <p:cNvSpPr/>
            <p:nvPr/>
          </p:nvSpPr>
          <p:spPr>
            <a:xfrm flipH="1">
              <a:off x="40457750" y="8990629"/>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2" name="Oval 141"/>
            <p:cNvSpPr/>
            <p:nvPr/>
          </p:nvSpPr>
          <p:spPr>
            <a:xfrm flipH="1">
              <a:off x="41536683" y="927739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3" name="Oval 142"/>
            <p:cNvSpPr/>
            <p:nvPr/>
          </p:nvSpPr>
          <p:spPr>
            <a:xfrm flipH="1">
              <a:off x="41703130" y="951388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4" name="Oval 143"/>
            <p:cNvSpPr/>
            <p:nvPr/>
          </p:nvSpPr>
          <p:spPr>
            <a:xfrm flipH="1">
              <a:off x="41843249" y="950717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5" name="Oval 144"/>
            <p:cNvSpPr/>
            <p:nvPr/>
          </p:nvSpPr>
          <p:spPr>
            <a:xfrm flipH="1">
              <a:off x="41963340" y="941825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6" name="Oval 145"/>
            <p:cNvSpPr/>
            <p:nvPr/>
          </p:nvSpPr>
          <p:spPr>
            <a:xfrm flipH="1">
              <a:off x="41830130" y="935132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7" name="Oval 146"/>
            <p:cNvSpPr/>
            <p:nvPr/>
          </p:nvSpPr>
          <p:spPr>
            <a:xfrm flipH="1">
              <a:off x="41572648" y="917670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8" name="Oval 147"/>
            <p:cNvSpPr/>
            <p:nvPr/>
          </p:nvSpPr>
          <p:spPr>
            <a:xfrm flipH="1">
              <a:off x="41599796" y="944274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9" name="Oval 148"/>
            <p:cNvSpPr/>
            <p:nvPr/>
          </p:nvSpPr>
          <p:spPr>
            <a:xfrm flipH="1">
              <a:off x="41813270" y="922812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0" name="Oval 149"/>
            <p:cNvSpPr/>
            <p:nvPr/>
          </p:nvSpPr>
          <p:spPr>
            <a:xfrm flipH="1">
              <a:off x="41775170" y="911313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1" name="Oval 150"/>
            <p:cNvSpPr/>
            <p:nvPr/>
          </p:nvSpPr>
          <p:spPr>
            <a:xfrm flipH="1">
              <a:off x="41923182" y="920177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2" name="Oval 151"/>
            <p:cNvSpPr/>
            <p:nvPr/>
          </p:nvSpPr>
          <p:spPr>
            <a:xfrm flipH="1">
              <a:off x="41680270" y="933655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3" name="Oval 152"/>
            <p:cNvSpPr/>
            <p:nvPr/>
          </p:nvSpPr>
          <p:spPr>
            <a:xfrm flipH="1">
              <a:off x="41704323" y="918804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4" name="Oval 153"/>
            <p:cNvSpPr/>
            <p:nvPr/>
          </p:nvSpPr>
          <p:spPr>
            <a:xfrm flipH="1">
              <a:off x="41949293" y="927774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5" name="Oval 154"/>
            <p:cNvSpPr/>
            <p:nvPr/>
          </p:nvSpPr>
          <p:spPr>
            <a:xfrm flipH="1">
              <a:off x="41772123" y="941825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6" name="Oval 155"/>
            <p:cNvSpPr/>
            <p:nvPr/>
          </p:nvSpPr>
          <p:spPr>
            <a:xfrm flipH="1">
              <a:off x="41654347" y="908778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7" name="Oval 156"/>
            <p:cNvSpPr/>
            <p:nvPr/>
          </p:nvSpPr>
          <p:spPr>
            <a:xfrm flipH="1">
              <a:off x="41871963" y="9099377"/>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8" name="Oval 157"/>
            <p:cNvSpPr/>
            <p:nvPr/>
          </p:nvSpPr>
          <p:spPr>
            <a:xfrm flipH="1">
              <a:off x="41542697" y="940672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9" name="Oval 158"/>
            <p:cNvSpPr/>
            <p:nvPr/>
          </p:nvSpPr>
          <p:spPr>
            <a:xfrm flipH="1">
              <a:off x="41569092" y="951965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60" name="Oval 159"/>
            <p:cNvSpPr/>
            <p:nvPr/>
          </p:nvSpPr>
          <p:spPr>
            <a:xfrm flipH="1">
              <a:off x="41786022" y="956958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cxnSp>
          <p:nvCxnSpPr>
            <p:cNvPr id="50" name="Straight Arrow Connector 49"/>
            <p:cNvCxnSpPr/>
            <p:nvPr/>
          </p:nvCxnSpPr>
          <p:spPr>
            <a:xfrm flipV="1">
              <a:off x="38975838" y="7596286"/>
              <a:ext cx="523127" cy="24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1" name="Straight Arrow Connector 160"/>
            <p:cNvCxnSpPr/>
            <p:nvPr/>
          </p:nvCxnSpPr>
          <p:spPr>
            <a:xfrm flipV="1">
              <a:off x="40869051" y="7574955"/>
              <a:ext cx="523127" cy="24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3" name="Straight Arrow Connector 162"/>
            <p:cNvCxnSpPr/>
            <p:nvPr/>
          </p:nvCxnSpPr>
          <p:spPr>
            <a:xfrm flipV="1">
              <a:off x="38984173" y="9392273"/>
              <a:ext cx="523127" cy="24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4" name="Straight Arrow Connector 163"/>
            <p:cNvCxnSpPr/>
            <p:nvPr/>
          </p:nvCxnSpPr>
          <p:spPr>
            <a:xfrm flipV="1">
              <a:off x="40877386" y="9370942"/>
              <a:ext cx="523127" cy="24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76" name="Right Arrow 75"/>
          <p:cNvSpPr/>
          <p:nvPr/>
        </p:nvSpPr>
        <p:spPr>
          <a:xfrm>
            <a:off x="37351730" y="6435247"/>
            <a:ext cx="5386859" cy="105140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1" name="Rectangle 80"/>
          <p:cNvSpPr/>
          <p:nvPr/>
        </p:nvSpPr>
        <p:spPr>
          <a:xfrm>
            <a:off x="37294580" y="6629279"/>
            <a:ext cx="1846629" cy="6623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solidFill>
                  <a:schemeClr val="bg1"/>
                </a:solidFill>
              </a:rPr>
              <a:t>Aerosol Droplet BEFORE Drier</a:t>
            </a:r>
            <a:endParaRPr lang="en-US" sz="1800" dirty="0">
              <a:solidFill>
                <a:schemeClr val="bg1"/>
              </a:solidFill>
            </a:endParaRPr>
          </a:p>
        </p:txBody>
      </p:sp>
      <p:sp>
        <p:nvSpPr>
          <p:cNvPr id="165" name="Rectangle 164"/>
          <p:cNvSpPr/>
          <p:nvPr/>
        </p:nvSpPr>
        <p:spPr>
          <a:xfrm>
            <a:off x="40768221" y="6626980"/>
            <a:ext cx="1846629" cy="6623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smtClean="0">
                <a:solidFill>
                  <a:schemeClr val="bg1"/>
                </a:solidFill>
              </a:rPr>
              <a:t>Aerosol Droplet AFTER Drier</a:t>
            </a:r>
            <a:endParaRPr lang="en-US" sz="1800" dirty="0">
              <a:solidFill>
                <a:schemeClr val="bg1"/>
              </a:solidFill>
            </a:endParaRPr>
          </a:p>
        </p:txBody>
      </p:sp>
      <p:grpSp>
        <p:nvGrpSpPr>
          <p:cNvPr id="226" name="Group 225"/>
          <p:cNvGrpSpPr/>
          <p:nvPr/>
        </p:nvGrpSpPr>
        <p:grpSpPr>
          <a:xfrm>
            <a:off x="32017383" y="9709107"/>
            <a:ext cx="10959417" cy="4720172"/>
            <a:chOff x="31649362" y="5736440"/>
            <a:chExt cx="10959417" cy="4720172"/>
          </a:xfrm>
        </p:grpSpPr>
        <p:sp>
          <p:nvSpPr>
            <p:cNvPr id="227" name="Rectangle 226"/>
            <p:cNvSpPr/>
            <p:nvPr/>
          </p:nvSpPr>
          <p:spPr>
            <a:xfrm>
              <a:off x="32378913" y="6661852"/>
              <a:ext cx="10229866" cy="3794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7200155" y="6808005"/>
              <a:ext cx="1554480" cy="1554480"/>
            </a:xfrm>
            <a:prstGeom prst="ellipse">
              <a:avLst/>
            </a:prstGeom>
            <a:solidFill>
              <a:schemeClr val="accent5">
                <a:alpha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9" name="Oval 228"/>
            <p:cNvSpPr/>
            <p:nvPr/>
          </p:nvSpPr>
          <p:spPr>
            <a:xfrm>
              <a:off x="41510527" y="7328184"/>
              <a:ext cx="548640" cy="5486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0" name="Oval 229"/>
            <p:cNvSpPr/>
            <p:nvPr/>
          </p:nvSpPr>
          <p:spPr>
            <a:xfrm>
              <a:off x="37687547" y="7287628"/>
              <a:ext cx="548640" cy="5486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1" name="Oval 230"/>
            <p:cNvSpPr/>
            <p:nvPr/>
          </p:nvSpPr>
          <p:spPr>
            <a:xfrm>
              <a:off x="37200155" y="6808005"/>
              <a:ext cx="1554480" cy="1554480"/>
            </a:xfrm>
            <a:prstGeom prst="ellipse">
              <a:avLst/>
            </a:prstGeom>
            <a:solidFill>
              <a:schemeClr val="accent5">
                <a:alpha val="2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2" name="Oval 231"/>
            <p:cNvSpPr/>
            <p:nvPr/>
          </p:nvSpPr>
          <p:spPr>
            <a:xfrm>
              <a:off x="39657828" y="7066433"/>
              <a:ext cx="1097280" cy="1097280"/>
            </a:xfrm>
            <a:prstGeom prst="ellipse">
              <a:avLst/>
            </a:prstGeom>
            <a:solidFill>
              <a:schemeClr val="accent5">
                <a:alpha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3" name="Oval 232"/>
            <p:cNvSpPr/>
            <p:nvPr/>
          </p:nvSpPr>
          <p:spPr>
            <a:xfrm>
              <a:off x="39947347" y="7338444"/>
              <a:ext cx="548640" cy="5486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4" name="Oval 233"/>
            <p:cNvSpPr/>
            <p:nvPr/>
          </p:nvSpPr>
          <p:spPr>
            <a:xfrm>
              <a:off x="39652128" y="7063692"/>
              <a:ext cx="1097280" cy="1097280"/>
            </a:xfrm>
            <a:prstGeom prst="ellipse">
              <a:avLst/>
            </a:prstGeom>
            <a:solidFill>
              <a:schemeClr val="accent5">
                <a:alpha val="1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5" name="Rectangle 234"/>
            <p:cNvSpPr/>
            <p:nvPr/>
          </p:nvSpPr>
          <p:spPr>
            <a:xfrm>
              <a:off x="31649362" y="5736440"/>
              <a:ext cx="5226411" cy="3990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Multi-Component </a:t>
              </a:r>
              <a:r>
                <a:rPr lang="en-US" sz="3200" b="1" dirty="0">
                  <a:solidFill>
                    <a:schemeClr val="tx1"/>
                  </a:solidFill>
                  <a:latin typeface="Times New Roman" panose="02020603050405020304" pitchFamily="18" charset="0"/>
                  <a:cs typeface="Times New Roman" panose="02020603050405020304" pitchFamily="18" charset="0"/>
                </a:rPr>
                <a:t>Aerosols</a:t>
              </a:r>
            </a:p>
            <a:p>
              <a:pPr algn="just"/>
              <a:r>
                <a:rPr lang="en-US" sz="2400" dirty="0">
                  <a:solidFill>
                    <a:schemeClr val="tx1"/>
                  </a:solidFill>
                  <a:latin typeface="Lucida Sans" panose="020B0602040502020204" pitchFamily="34"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Polystyrene spheres coated with various water soluble components.  Both scattering and absorbing shells can be made.</a:t>
              </a:r>
            </a:p>
            <a:p>
              <a:pPr algn="just"/>
              <a:r>
                <a:rPr lang="en-US" sz="2400" dirty="0">
                  <a:solidFill>
                    <a:schemeClr val="tx1"/>
                  </a:solidFill>
                  <a:latin typeface="Lucida Sans" panose="020B0602040502020204" pitchFamily="34"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Homogeneous internally mixed particles will be made from a multicomponent solution. Size is adjusted through overall solution concentration, and component percentages are also variable.</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36" name="Oval 235"/>
            <p:cNvSpPr/>
            <p:nvPr/>
          </p:nvSpPr>
          <p:spPr>
            <a:xfrm>
              <a:off x="37225887" y="8542020"/>
              <a:ext cx="1554480" cy="1554480"/>
            </a:xfrm>
            <a:prstGeom prst="ellipse">
              <a:avLst/>
            </a:prstGeom>
            <a:solidFill>
              <a:schemeClr val="accent5">
                <a:alpha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7" name="Oval 236"/>
            <p:cNvSpPr/>
            <p:nvPr/>
          </p:nvSpPr>
          <p:spPr>
            <a:xfrm>
              <a:off x="41514045" y="9094518"/>
              <a:ext cx="585401" cy="5711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8" name="Oval 237"/>
            <p:cNvSpPr/>
            <p:nvPr/>
          </p:nvSpPr>
          <p:spPr>
            <a:xfrm>
              <a:off x="37225887" y="8542020"/>
              <a:ext cx="1554480" cy="1554480"/>
            </a:xfrm>
            <a:prstGeom prst="ellipse">
              <a:avLst/>
            </a:prstGeom>
            <a:solidFill>
              <a:schemeClr val="accent5">
                <a:alpha val="2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9" name="Oval 238"/>
            <p:cNvSpPr/>
            <p:nvPr/>
          </p:nvSpPr>
          <p:spPr>
            <a:xfrm>
              <a:off x="39706511" y="8814494"/>
              <a:ext cx="1097280" cy="1097280"/>
            </a:xfrm>
            <a:prstGeom prst="ellipse">
              <a:avLst/>
            </a:prstGeom>
            <a:solidFill>
              <a:schemeClr val="accent5">
                <a:alpha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0" name="Oval 239"/>
            <p:cNvSpPr/>
            <p:nvPr/>
          </p:nvSpPr>
          <p:spPr>
            <a:xfrm>
              <a:off x="39691997" y="8805271"/>
              <a:ext cx="1097280" cy="1097280"/>
            </a:xfrm>
            <a:prstGeom prst="ellipse">
              <a:avLst/>
            </a:prstGeom>
            <a:solidFill>
              <a:schemeClr val="accent5">
                <a:alpha val="1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1" name="Oval 240"/>
            <p:cNvSpPr/>
            <p:nvPr/>
          </p:nvSpPr>
          <p:spPr>
            <a:xfrm flipH="1">
              <a:off x="37422290" y="9276246"/>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2" name="Oval 241"/>
            <p:cNvSpPr/>
            <p:nvPr/>
          </p:nvSpPr>
          <p:spPr>
            <a:xfrm flipH="1">
              <a:off x="37987703" y="9703076"/>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3" name="Oval 242"/>
            <p:cNvSpPr/>
            <p:nvPr/>
          </p:nvSpPr>
          <p:spPr>
            <a:xfrm flipH="1">
              <a:off x="37485643" y="963816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4" name="Oval 243"/>
            <p:cNvSpPr/>
            <p:nvPr/>
          </p:nvSpPr>
          <p:spPr>
            <a:xfrm flipH="1">
              <a:off x="38399998" y="912213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5" name="Oval 244"/>
            <p:cNvSpPr/>
            <p:nvPr/>
          </p:nvSpPr>
          <p:spPr>
            <a:xfrm flipH="1">
              <a:off x="38043140" y="878401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6" name="Oval 245"/>
            <p:cNvSpPr/>
            <p:nvPr/>
          </p:nvSpPr>
          <p:spPr>
            <a:xfrm flipH="1">
              <a:off x="38271913" y="9559343"/>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7" name="Oval 246"/>
            <p:cNvSpPr/>
            <p:nvPr/>
          </p:nvSpPr>
          <p:spPr>
            <a:xfrm flipH="1">
              <a:off x="37875115" y="9038860"/>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8" name="Oval 247"/>
            <p:cNvSpPr/>
            <p:nvPr/>
          </p:nvSpPr>
          <p:spPr>
            <a:xfrm flipH="1">
              <a:off x="37761388" y="936248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9" name="Oval 248"/>
            <p:cNvSpPr/>
            <p:nvPr/>
          </p:nvSpPr>
          <p:spPr>
            <a:xfrm flipH="1">
              <a:off x="38224031" y="8957128"/>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0" name="Oval 249"/>
            <p:cNvSpPr/>
            <p:nvPr/>
          </p:nvSpPr>
          <p:spPr>
            <a:xfrm flipH="1">
              <a:off x="38080915" y="929503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1" name="Oval 250"/>
            <p:cNvSpPr/>
            <p:nvPr/>
          </p:nvSpPr>
          <p:spPr>
            <a:xfrm flipH="1">
              <a:off x="37652336" y="8809379"/>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2" name="Oval 251"/>
            <p:cNvSpPr/>
            <p:nvPr/>
          </p:nvSpPr>
          <p:spPr>
            <a:xfrm flipH="1">
              <a:off x="39964181" y="9190718"/>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3" name="Oval 252"/>
            <p:cNvSpPr/>
            <p:nvPr/>
          </p:nvSpPr>
          <p:spPr>
            <a:xfrm flipH="1">
              <a:off x="39787386" y="949551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4" name="Oval 253"/>
            <p:cNvSpPr/>
            <p:nvPr/>
          </p:nvSpPr>
          <p:spPr>
            <a:xfrm flipH="1">
              <a:off x="40188123" y="924160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5" name="Oval 254"/>
            <p:cNvSpPr/>
            <p:nvPr/>
          </p:nvSpPr>
          <p:spPr>
            <a:xfrm flipH="1">
              <a:off x="40256703" y="8899862"/>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6" name="Oval 255"/>
            <p:cNvSpPr/>
            <p:nvPr/>
          </p:nvSpPr>
          <p:spPr>
            <a:xfrm flipH="1">
              <a:off x="40573787" y="9206715"/>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7" name="Oval 256"/>
            <p:cNvSpPr/>
            <p:nvPr/>
          </p:nvSpPr>
          <p:spPr>
            <a:xfrm flipH="1">
              <a:off x="40405551" y="936711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8" name="Oval 257"/>
            <p:cNvSpPr/>
            <p:nvPr/>
          </p:nvSpPr>
          <p:spPr>
            <a:xfrm flipH="1">
              <a:off x="39980950" y="8931626"/>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59" name="Oval 258"/>
            <p:cNvSpPr/>
            <p:nvPr/>
          </p:nvSpPr>
          <p:spPr>
            <a:xfrm flipH="1">
              <a:off x="40118110" y="9533628"/>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0" name="Oval 259"/>
            <p:cNvSpPr/>
            <p:nvPr/>
          </p:nvSpPr>
          <p:spPr>
            <a:xfrm flipH="1">
              <a:off x="40246516" y="973802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1" name="Oval 260"/>
            <p:cNvSpPr/>
            <p:nvPr/>
          </p:nvSpPr>
          <p:spPr>
            <a:xfrm flipH="1">
              <a:off x="40398222" y="959028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2" name="Oval 261"/>
            <p:cNvSpPr/>
            <p:nvPr/>
          </p:nvSpPr>
          <p:spPr>
            <a:xfrm flipH="1">
              <a:off x="40457750" y="8990629"/>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3" name="Oval 262"/>
            <p:cNvSpPr/>
            <p:nvPr/>
          </p:nvSpPr>
          <p:spPr>
            <a:xfrm flipH="1">
              <a:off x="41536683" y="927739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4" name="Oval 263"/>
            <p:cNvSpPr/>
            <p:nvPr/>
          </p:nvSpPr>
          <p:spPr>
            <a:xfrm flipH="1">
              <a:off x="41703130" y="951388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5" name="Oval 264"/>
            <p:cNvSpPr/>
            <p:nvPr/>
          </p:nvSpPr>
          <p:spPr>
            <a:xfrm flipH="1">
              <a:off x="41843249" y="950717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6" name="Oval 265"/>
            <p:cNvSpPr/>
            <p:nvPr/>
          </p:nvSpPr>
          <p:spPr>
            <a:xfrm flipH="1">
              <a:off x="41963340" y="941825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8" name="Oval 267"/>
            <p:cNvSpPr/>
            <p:nvPr/>
          </p:nvSpPr>
          <p:spPr>
            <a:xfrm flipH="1">
              <a:off x="41572648" y="917670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9" name="Oval 268"/>
            <p:cNvSpPr/>
            <p:nvPr/>
          </p:nvSpPr>
          <p:spPr>
            <a:xfrm flipH="1">
              <a:off x="41599796" y="944274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0" name="Oval 269"/>
            <p:cNvSpPr/>
            <p:nvPr/>
          </p:nvSpPr>
          <p:spPr>
            <a:xfrm flipH="1">
              <a:off x="41813270" y="922812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1" name="Oval 270"/>
            <p:cNvSpPr/>
            <p:nvPr/>
          </p:nvSpPr>
          <p:spPr>
            <a:xfrm flipH="1">
              <a:off x="41775170" y="911313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2" name="Oval 271"/>
            <p:cNvSpPr/>
            <p:nvPr/>
          </p:nvSpPr>
          <p:spPr>
            <a:xfrm flipH="1">
              <a:off x="41923182" y="920177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3" name="Oval 272"/>
            <p:cNvSpPr/>
            <p:nvPr/>
          </p:nvSpPr>
          <p:spPr>
            <a:xfrm flipH="1">
              <a:off x="41680270" y="933655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4" name="Oval 273"/>
            <p:cNvSpPr/>
            <p:nvPr/>
          </p:nvSpPr>
          <p:spPr>
            <a:xfrm flipH="1">
              <a:off x="41704323" y="918804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5" name="Oval 274"/>
            <p:cNvSpPr/>
            <p:nvPr/>
          </p:nvSpPr>
          <p:spPr>
            <a:xfrm flipH="1">
              <a:off x="41949293" y="927774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6" name="Oval 275"/>
            <p:cNvSpPr/>
            <p:nvPr/>
          </p:nvSpPr>
          <p:spPr>
            <a:xfrm flipH="1">
              <a:off x="41772123" y="9418252"/>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8" name="Oval 277"/>
            <p:cNvSpPr/>
            <p:nvPr/>
          </p:nvSpPr>
          <p:spPr>
            <a:xfrm flipH="1">
              <a:off x="41871963" y="9099377"/>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9" name="Oval 278"/>
            <p:cNvSpPr/>
            <p:nvPr/>
          </p:nvSpPr>
          <p:spPr>
            <a:xfrm flipH="1">
              <a:off x="41542697" y="940672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81" name="Oval 280"/>
            <p:cNvSpPr/>
            <p:nvPr/>
          </p:nvSpPr>
          <p:spPr>
            <a:xfrm flipH="1">
              <a:off x="41786022" y="956958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cxnSp>
          <p:nvCxnSpPr>
            <p:cNvPr id="282" name="Straight Arrow Connector 281"/>
            <p:cNvCxnSpPr/>
            <p:nvPr/>
          </p:nvCxnSpPr>
          <p:spPr>
            <a:xfrm flipV="1">
              <a:off x="38975838" y="7596286"/>
              <a:ext cx="523127" cy="24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3" name="Straight Arrow Connector 282"/>
            <p:cNvCxnSpPr/>
            <p:nvPr/>
          </p:nvCxnSpPr>
          <p:spPr>
            <a:xfrm flipV="1">
              <a:off x="40869051" y="7574955"/>
              <a:ext cx="523127" cy="24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4" name="Straight Arrow Connector 283"/>
            <p:cNvCxnSpPr/>
            <p:nvPr/>
          </p:nvCxnSpPr>
          <p:spPr>
            <a:xfrm flipV="1">
              <a:off x="38984173" y="9392273"/>
              <a:ext cx="523127" cy="24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5" name="Straight Arrow Connector 284"/>
            <p:cNvCxnSpPr/>
            <p:nvPr/>
          </p:nvCxnSpPr>
          <p:spPr>
            <a:xfrm flipV="1">
              <a:off x="40877386" y="9370942"/>
              <a:ext cx="523127" cy="24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7" name="Oval 266"/>
            <p:cNvSpPr/>
            <p:nvPr/>
          </p:nvSpPr>
          <p:spPr>
            <a:xfrm flipH="1">
              <a:off x="41830130" y="935132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7" name="Oval 276"/>
            <p:cNvSpPr/>
            <p:nvPr/>
          </p:nvSpPr>
          <p:spPr>
            <a:xfrm flipH="1">
              <a:off x="41654347" y="908778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80" name="Oval 279"/>
            <p:cNvSpPr/>
            <p:nvPr/>
          </p:nvSpPr>
          <p:spPr>
            <a:xfrm flipH="1">
              <a:off x="41569092" y="951965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sp>
        <p:nvSpPr>
          <p:cNvPr id="286" name="Oval 285"/>
          <p:cNvSpPr/>
          <p:nvPr/>
        </p:nvSpPr>
        <p:spPr>
          <a:xfrm flipH="1">
            <a:off x="37955816" y="1107995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87" name="Oval 286"/>
          <p:cNvSpPr/>
          <p:nvPr/>
        </p:nvSpPr>
        <p:spPr>
          <a:xfrm flipH="1">
            <a:off x="38342581" y="1092762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88" name="Oval 287"/>
          <p:cNvSpPr/>
          <p:nvPr/>
        </p:nvSpPr>
        <p:spPr>
          <a:xfrm flipH="1">
            <a:off x="38763992" y="1182306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89" name="Oval 288"/>
          <p:cNvSpPr/>
          <p:nvPr/>
        </p:nvSpPr>
        <p:spPr>
          <a:xfrm flipH="1">
            <a:off x="37947600" y="1197546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0" name="Oval 289"/>
          <p:cNvSpPr/>
          <p:nvPr/>
        </p:nvSpPr>
        <p:spPr>
          <a:xfrm flipH="1">
            <a:off x="38404800" y="1197546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1" name="Oval 290"/>
          <p:cNvSpPr/>
          <p:nvPr/>
        </p:nvSpPr>
        <p:spPr>
          <a:xfrm flipH="1">
            <a:off x="38862000" y="1143000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2" name="Oval 291"/>
          <p:cNvSpPr/>
          <p:nvPr/>
        </p:nvSpPr>
        <p:spPr>
          <a:xfrm flipH="1">
            <a:off x="40157691" y="1119356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3" name="Oval 292"/>
          <p:cNvSpPr/>
          <p:nvPr/>
        </p:nvSpPr>
        <p:spPr>
          <a:xfrm flipH="1">
            <a:off x="38724840" y="1119759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4" name="Oval 293"/>
          <p:cNvSpPr/>
          <p:nvPr/>
        </p:nvSpPr>
        <p:spPr>
          <a:xfrm flipH="1">
            <a:off x="40803346" y="1119759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5" name="Oval 294"/>
          <p:cNvSpPr/>
          <p:nvPr/>
        </p:nvSpPr>
        <p:spPr>
          <a:xfrm flipH="1">
            <a:off x="40917060" y="1152291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6" name="Oval 295"/>
          <p:cNvSpPr/>
          <p:nvPr/>
        </p:nvSpPr>
        <p:spPr>
          <a:xfrm flipH="1">
            <a:off x="40614537" y="1192173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7" name="Oval 296"/>
          <p:cNvSpPr/>
          <p:nvPr/>
        </p:nvSpPr>
        <p:spPr>
          <a:xfrm flipH="1">
            <a:off x="40480345" y="11082551"/>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8" name="Oval 297"/>
          <p:cNvSpPr/>
          <p:nvPr/>
        </p:nvSpPr>
        <p:spPr>
          <a:xfrm flipH="1">
            <a:off x="40128760" y="11616719"/>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99" name="Oval 298"/>
          <p:cNvSpPr/>
          <p:nvPr/>
        </p:nvSpPr>
        <p:spPr>
          <a:xfrm flipH="1">
            <a:off x="40821954" y="1178840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0" name="Oval 299"/>
          <p:cNvSpPr/>
          <p:nvPr/>
        </p:nvSpPr>
        <p:spPr>
          <a:xfrm flipH="1">
            <a:off x="40332029" y="1189873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1" name="Oval 300"/>
          <p:cNvSpPr/>
          <p:nvPr/>
        </p:nvSpPr>
        <p:spPr>
          <a:xfrm flipH="1">
            <a:off x="41899225" y="1127916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2" name="Oval 301"/>
          <p:cNvSpPr/>
          <p:nvPr/>
        </p:nvSpPr>
        <p:spPr>
          <a:xfrm flipH="1">
            <a:off x="42090948" y="11194402"/>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3" name="Oval 302"/>
          <p:cNvSpPr/>
          <p:nvPr/>
        </p:nvSpPr>
        <p:spPr>
          <a:xfrm flipH="1">
            <a:off x="42250384" y="1125168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4" name="Oval 303"/>
          <p:cNvSpPr/>
          <p:nvPr/>
        </p:nvSpPr>
        <p:spPr>
          <a:xfrm flipH="1">
            <a:off x="42375968" y="1136443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5" name="Oval 304"/>
          <p:cNvSpPr/>
          <p:nvPr/>
        </p:nvSpPr>
        <p:spPr>
          <a:xfrm flipH="1">
            <a:off x="42424515" y="11478316"/>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6" name="Oval 305"/>
          <p:cNvSpPr/>
          <p:nvPr/>
        </p:nvSpPr>
        <p:spPr>
          <a:xfrm flipH="1">
            <a:off x="41974870" y="11202879"/>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7" name="Oval 306"/>
          <p:cNvSpPr/>
          <p:nvPr/>
        </p:nvSpPr>
        <p:spPr>
          <a:xfrm flipH="1">
            <a:off x="41811361" y="1140184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8" name="Oval 307"/>
          <p:cNvSpPr/>
          <p:nvPr/>
        </p:nvSpPr>
        <p:spPr>
          <a:xfrm flipH="1">
            <a:off x="41804732" y="1153947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9" name="Oval 308"/>
          <p:cNvSpPr/>
          <p:nvPr/>
        </p:nvSpPr>
        <p:spPr>
          <a:xfrm flipH="1">
            <a:off x="41870669" y="11679416"/>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0" name="Oval 309"/>
          <p:cNvSpPr/>
          <p:nvPr/>
        </p:nvSpPr>
        <p:spPr>
          <a:xfrm flipH="1">
            <a:off x="41975684" y="11756164"/>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1" name="Oval 310"/>
          <p:cNvSpPr/>
          <p:nvPr/>
        </p:nvSpPr>
        <p:spPr>
          <a:xfrm flipH="1">
            <a:off x="42206609" y="11765567"/>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2" name="Oval 311"/>
          <p:cNvSpPr/>
          <p:nvPr/>
        </p:nvSpPr>
        <p:spPr>
          <a:xfrm flipH="1">
            <a:off x="42297907" y="1170970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3" name="Oval 312"/>
          <p:cNvSpPr/>
          <p:nvPr/>
        </p:nvSpPr>
        <p:spPr>
          <a:xfrm flipH="1">
            <a:off x="42366487" y="11595197"/>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4" name="Oval 313"/>
          <p:cNvSpPr/>
          <p:nvPr/>
        </p:nvSpPr>
        <p:spPr>
          <a:xfrm flipH="1">
            <a:off x="42099269" y="11804145"/>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5" name="Oval 314"/>
          <p:cNvSpPr/>
          <p:nvPr/>
        </p:nvSpPr>
        <p:spPr>
          <a:xfrm flipH="1">
            <a:off x="40197340" y="11403389"/>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6" name="Oval 315"/>
          <p:cNvSpPr/>
          <p:nvPr/>
        </p:nvSpPr>
        <p:spPr>
          <a:xfrm flipH="1">
            <a:off x="40862615" y="11374933"/>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7" name="Oval 316"/>
          <p:cNvSpPr/>
          <p:nvPr/>
        </p:nvSpPr>
        <p:spPr>
          <a:xfrm flipH="1">
            <a:off x="38115119" y="13764017"/>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8" name="Oval 317"/>
          <p:cNvSpPr/>
          <p:nvPr/>
        </p:nvSpPr>
        <p:spPr>
          <a:xfrm flipH="1">
            <a:off x="42310755" y="13191668"/>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20" name="Oval 319"/>
          <p:cNvSpPr/>
          <p:nvPr/>
        </p:nvSpPr>
        <p:spPr>
          <a:xfrm flipH="1">
            <a:off x="42158442" y="13134675"/>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21" name="Oval 320"/>
          <p:cNvSpPr/>
          <p:nvPr/>
        </p:nvSpPr>
        <p:spPr>
          <a:xfrm flipH="1">
            <a:off x="41930489" y="13400461"/>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22" name="Oval 321"/>
          <p:cNvSpPr/>
          <p:nvPr/>
        </p:nvSpPr>
        <p:spPr>
          <a:xfrm flipH="1">
            <a:off x="41914399" y="13262549"/>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9" name="Oval 318"/>
          <p:cNvSpPr/>
          <p:nvPr/>
        </p:nvSpPr>
        <p:spPr>
          <a:xfrm flipH="1">
            <a:off x="41997072" y="13161398"/>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24" name="Oval 323"/>
          <p:cNvSpPr/>
          <p:nvPr/>
        </p:nvSpPr>
        <p:spPr>
          <a:xfrm flipH="1">
            <a:off x="42012317" y="13465269"/>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25" name="Oval 324"/>
          <p:cNvSpPr/>
          <p:nvPr/>
        </p:nvSpPr>
        <p:spPr>
          <a:xfrm flipH="1">
            <a:off x="42049079" y="13113900"/>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27" name="Oval 326"/>
          <p:cNvSpPr/>
          <p:nvPr/>
        </p:nvSpPr>
        <p:spPr>
          <a:xfrm flipH="1">
            <a:off x="42229182" y="13162328"/>
            <a:ext cx="137160" cy="137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28" name="Oval 327"/>
          <p:cNvSpPr/>
          <p:nvPr/>
        </p:nvSpPr>
        <p:spPr>
          <a:xfrm flipH="1">
            <a:off x="42286347" y="13360194"/>
            <a:ext cx="137160" cy="137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29" name="Rectangle 328"/>
          <p:cNvSpPr/>
          <p:nvPr/>
        </p:nvSpPr>
        <p:spPr>
          <a:xfrm>
            <a:off x="697916" y="25550881"/>
            <a:ext cx="364715" cy="460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90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8555</TotalTime>
  <Words>1169</Words>
  <Application>Microsoft Office PowerPoint</Application>
  <PresentationFormat>Custom</PresentationFormat>
  <Paragraphs>93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Cambria Math</vt:lpstr>
      <vt:lpstr>Courier New</vt:lpstr>
      <vt:lpstr>Lucida Sans</vt:lpstr>
      <vt:lpstr>Times</vt:lpstr>
      <vt:lpstr>Times New Roman</vt:lpstr>
      <vt:lpstr>Office Theme</vt:lpstr>
      <vt:lpstr>PowerPoint Presentation</vt:lpstr>
    </vt:vector>
  </TitlesOfParts>
  <Company>UCA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UCA</dc:creator>
  <cp:lastModifiedBy>UCA</cp:lastModifiedBy>
  <cp:revision>461</cp:revision>
  <cp:lastPrinted>2017-03-27T19:22:59Z</cp:lastPrinted>
  <dcterms:created xsi:type="dcterms:W3CDTF">2014-04-11T18:25:55Z</dcterms:created>
  <dcterms:modified xsi:type="dcterms:W3CDTF">2017-03-27T19:42:01Z</dcterms:modified>
</cp:coreProperties>
</file>